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34"/>
  </p:normalViewPr>
  <p:slideViewPr>
    <p:cSldViewPr snapToGrid="0" snapToObjects="1">
      <p:cViewPr varScale="1">
        <p:scale>
          <a:sx n="94" d="100"/>
          <a:sy n="94" d="100"/>
        </p:scale>
        <p:origin x="-96" y="-4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9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622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73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50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01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78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63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93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63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D6D9-084C-4948-888E-F49D42D481E8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8A59-00BE-1345-86BF-875B36AC3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028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20C0AD-D4C8-F044-9F22-9234338CB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1E4959-B33B-0543-919D-BF7EA60A4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748632D-B202-C74B-924B-F1080DD069ED}"/>
              </a:ext>
            </a:extLst>
          </p:cNvPr>
          <p:cNvSpPr txBox="1">
            <a:spLocks/>
          </p:cNvSpPr>
          <p:nvPr/>
        </p:nvSpPr>
        <p:spPr>
          <a:xfrm>
            <a:off x="1238250" y="1629668"/>
            <a:ext cx="7429500" cy="1939925"/>
          </a:xfrm>
          <a:prstGeom prst="rect">
            <a:avLst/>
          </a:prstGeom>
        </p:spPr>
        <p:txBody>
          <a:bodyPr vert="horz" lIns="74295" tIns="37148" rIns="74295" bIns="3714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875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1D19F86-84B9-D641-8D58-C1AE0508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A54333-571C-494D-9AB4-9ADE45D57B77}"/>
              </a:ext>
            </a:extLst>
          </p:cNvPr>
          <p:cNvSpPr txBox="1"/>
          <p:nvPr/>
        </p:nvSpPr>
        <p:spPr>
          <a:xfrm>
            <a:off x="2963116" y="121920"/>
            <a:ext cx="6227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4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РЕКОМЕНДАЦИИ</a:t>
            </a:r>
            <a:endParaRPr lang="ru-RU" sz="4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УЧИТЕЛЯ-ЛОГОПЕДА</a:t>
            </a:r>
          </a:p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ля детей старшей логопедической группы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5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20C0AD-D4C8-F044-9F22-9234338CB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1E4959-B33B-0543-919D-BF7EA60A4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748632D-B202-C74B-924B-F1080DD069ED}"/>
              </a:ext>
            </a:extLst>
          </p:cNvPr>
          <p:cNvSpPr txBox="1">
            <a:spLocks/>
          </p:cNvSpPr>
          <p:nvPr/>
        </p:nvSpPr>
        <p:spPr>
          <a:xfrm>
            <a:off x="1238250" y="1629668"/>
            <a:ext cx="7429500" cy="1939925"/>
          </a:xfrm>
          <a:prstGeom prst="rect">
            <a:avLst/>
          </a:prstGeom>
        </p:spPr>
        <p:txBody>
          <a:bodyPr vert="horz" lIns="74295" tIns="37148" rIns="74295" bIns="3714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875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1D19F86-84B9-D641-8D58-C1AE0508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425BB8D-2B8F-B14A-AE02-6CCC3B2F443B}"/>
              </a:ext>
            </a:extLst>
          </p:cNvPr>
          <p:cNvSpPr txBox="1"/>
          <p:nvPr/>
        </p:nvSpPr>
        <p:spPr>
          <a:xfrm>
            <a:off x="2824223" y="1898241"/>
            <a:ext cx="648182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Есть события и даты, которые глубоко отпечатались в истории всего человечества. О них пишут книги, сочиняют стихи и музыку. Главное же –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о них помнят. И эта память передается из поколения в поколение и не дает померкнуть далеким дням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и событиям. Одним из таких событий стала Великая Отечественная война нашего народа против фашисткой Германии. Память о ней должен сохранить каждый россиянин. </a:t>
            </a:r>
          </a:p>
          <a:p>
            <a:pPr algn="ctr">
              <a:lnSpc>
                <a:spcPts val="2000"/>
              </a:lnSpc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В День Победы - 9 мая чтят память тех, кто погиб,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и кланяются всем тем, кто остался в живых.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A54333-571C-494D-9AB4-9ADE45D57B77}"/>
              </a:ext>
            </a:extLst>
          </p:cNvPr>
          <p:cNvSpPr txBox="1"/>
          <p:nvPr/>
        </p:nvSpPr>
        <p:spPr>
          <a:xfrm>
            <a:off x="2963116" y="121921"/>
            <a:ext cx="6227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УЧИТЕЛЬ-ЛОГОПЕД 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РЕКОМЕНДУЕТ: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7F5ACC6-8F00-BC4E-810D-9A2DA6763524}"/>
              </a:ext>
            </a:extLst>
          </p:cNvPr>
          <p:cNvSpPr txBox="1"/>
          <p:nvPr/>
        </p:nvSpPr>
        <p:spPr>
          <a:xfrm>
            <a:off x="2824223" y="1345550"/>
            <a:ext cx="63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chemeClr val="accent2">
                    <a:lumMod val="75000"/>
                  </a:schemeClr>
                </a:solidFill>
              </a:rPr>
              <a:t>1. РАССКАЖИТЕ  ДЕТЯМ  О  ПРАЗДНИКЕ  9 МАЯ: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479D66-C1D0-CA4C-A3A2-CD3FC06688FF}"/>
              </a:ext>
            </a:extLst>
          </p:cNvPr>
          <p:cNvSpPr txBox="1"/>
          <p:nvPr/>
        </p:nvSpPr>
        <p:spPr>
          <a:xfrm>
            <a:off x="2546429" y="5405365"/>
            <a:ext cx="7014259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ru-RU" sz="1600" i="1" u="sng" dirty="0">
                <a:solidFill>
                  <a:schemeClr val="accent2">
                    <a:lumMod val="75000"/>
                  </a:schemeClr>
                </a:solidFill>
              </a:rPr>
              <a:t>РАССКАЖИТЕ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о героях войны (в частности о маршале Ф.И.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Толбухине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в честь которого назван проспект недалеко от нашего садика);</a:t>
            </a:r>
          </a:p>
          <a:p>
            <a:pPr>
              <a:lnSpc>
                <a:spcPts val="1860"/>
              </a:lnSpc>
            </a:pPr>
            <a:r>
              <a:rPr lang="ru-RU" sz="1600" i="1" u="sng" dirty="0">
                <a:solidFill>
                  <a:schemeClr val="accent2">
                    <a:lumMod val="75000"/>
                  </a:schemeClr>
                </a:solidFill>
              </a:rPr>
              <a:t>ВСПОМНИТЕ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кто из ближайших родственников принимал участие в Великой Отечественной войне, рассмотрите иллюстрации в книжках, фотографии родственников (дома).</a:t>
            </a:r>
            <a:endParaRPr lang="ru-RU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5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DC0EDE2-A942-C74A-AB13-12876393F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151" y="0"/>
            <a:ext cx="9905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02EC5C-0F97-DC48-8896-2DCF594D2EC0}"/>
              </a:ext>
            </a:extLst>
          </p:cNvPr>
          <p:cNvSpPr txBox="1"/>
          <p:nvPr/>
        </p:nvSpPr>
        <p:spPr>
          <a:xfrm>
            <a:off x="1940560" y="132081"/>
            <a:ext cx="7249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УЧИТЕЛЬ-ЛОГОПЕД 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РЕКОМЕНДУЕТ: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B05B095-1CE3-7F4D-971C-2445BFEA9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3549090"/>
              </p:ext>
            </p:extLst>
          </p:nvPr>
        </p:nvGraphicFramePr>
        <p:xfrm>
          <a:off x="2646422" y="1424436"/>
          <a:ext cx="6902692" cy="52194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51346">
                  <a:extLst>
                    <a:ext uri="{9D8B030D-6E8A-4147-A177-3AD203B41FA5}">
                      <a16:colId xmlns:a16="http://schemas.microsoft.com/office/drawing/2014/main" xmlns="" val="408295767"/>
                    </a:ext>
                  </a:extLst>
                </a:gridCol>
                <a:gridCol w="3451346">
                  <a:extLst>
                    <a:ext uri="{9D8B030D-6E8A-4147-A177-3AD203B41FA5}">
                      <a16:colId xmlns:a16="http://schemas.microsoft.com/office/drawing/2014/main" xmlns="" val="3080030245"/>
                    </a:ext>
                  </a:extLst>
                </a:gridCol>
              </a:tblGrid>
              <a:tr h="4693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ПОИГРАЙТЕ  С  ДЕТЬМИ: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4788780"/>
                  </a:ext>
                </a:extLst>
              </a:tr>
              <a:tr h="1505142"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Упражнение 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«Скажи по-другому»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(учимся подбирать синонимы)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Смелый - храбрый,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Отважный - …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Геройский -…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«Скажи наоборот»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(учимся подбирать антонимы)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Смелый - трусливый.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Враг -…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 -…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75290124"/>
                  </a:ext>
                </a:extLst>
              </a:tr>
              <a:tr h="80113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Учимся подбирать однокоренные слова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Герой - геройский, героический, героизм. 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Защита - защитник, защищать, защищенный.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0298239"/>
                  </a:ext>
                </a:extLst>
              </a:tr>
              <a:tr h="24438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«Один - много»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Солдат – солдаты – много солдат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Ветеран – ветераны – много ветеранов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Враг -…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Танкист -…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Герой -…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Награда -…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«Сосчитай до пяти» 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 храбрый солдат, два храбрых солдата … …. пять храбрых солдат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Одна золотая медаль -…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 красивый обелиск -…</a:t>
                      </a:r>
                    </a:p>
                    <a:p>
                      <a:pPr>
                        <a:lnSpc>
                          <a:spcPts val="1760"/>
                        </a:lnSpc>
                      </a:pP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7225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846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E4E061-0BF0-1249-8146-31F155939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A1CDBD-FBF8-6F49-8A45-6D21CAE2E3C8}"/>
              </a:ext>
            </a:extLst>
          </p:cNvPr>
          <p:cNvSpPr txBox="1"/>
          <p:nvPr/>
        </p:nvSpPr>
        <p:spPr>
          <a:xfrm>
            <a:off x="2235200" y="152400"/>
            <a:ext cx="6955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УЧИТЕЛЬ-ЛОГОПЕД 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РЕКОМЕНДУЕТ: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66D45C22-FDAE-3C4E-B5DA-56396DF95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2180831"/>
              </p:ext>
            </p:extLst>
          </p:nvPr>
        </p:nvGraphicFramePr>
        <p:xfrm>
          <a:off x="2646422" y="1424436"/>
          <a:ext cx="6904800" cy="521999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52400">
                  <a:extLst>
                    <a:ext uri="{9D8B030D-6E8A-4147-A177-3AD203B41FA5}">
                      <a16:colId xmlns:a16="http://schemas.microsoft.com/office/drawing/2014/main" xmlns="" val="408295767"/>
                    </a:ext>
                  </a:extLst>
                </a:gridCol>
                <a:gridCol w="3452400">
                  <a:extLst>
                    <a:ext uri="{9D8B030D-6E8A-4147-A177-3AD203B41FA5}">
                      <a16:colId xmlns:a16="http://schemas.microsoft.com/office/drawing/2014/main" xmlns="" val="3080030245"/>
                    </a:ext>
                  </a:extLst>
                </a:gridCol>
              </a:tblGrid>
              <a:tr h="5012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РЕЧЕВЫЕ  ИГРЫ: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4788780"/>
                  </a:ext>
                </a:extLst>
              </a:tr>
              <a:tr h="1858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«Добавь слоги»</a:t>
                      </a:r>
                      <a:b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Наши солдаты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…,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отваж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…,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силь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…,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бесстраш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…,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решитель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…, ум…,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храб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«Здесь, а там»</a:t>
                      </a:r>
                    </a:p>
                    <a:p>
                      <a:pPr algn="ctr"/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Здесь солдат, а там солдаты</a:t>
                      </a:r>
                    </a:p>
                    <a:p>
                      <a:pPr algn="ctr"/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Здесь воин, а там …</a:t>
                      </a:r>
                    </a:p>
                    <a:p>
                      <a:pPr algn="ctr"/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Здесь ветеран, а там …</a:t>
                      </a:r>
                    </a:p>
                    <a:p>
                      <a:pPr algn="ctr"/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Здесь герой, а там  …</a:t>
                      </a:r>
                    </a:p>
                    <a:p>
                      <a:pPr algn="ctr">
                        <a:lnSpc>
                          <a:spcPts val="1760"/>
                        </a:lnSpc>
                      </a:pPr>
                      <a:endParaRPr lang="ru-RU" sz="1800" b="0" i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75290124"/>
                  </a:ext>
                </a:extLst>
              </a:tr>
              <a:tr h="1256615">
                <a:tc gridSpan="2">
                  <a:txBody>
                    <a:bodyPr/>
                    <a:lstStyle/>
                    <a:p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«Что делали наши ветераны на войне?»</a:t>
                      </a: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время Великой Отечественной войны наши ветераны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воева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…, </a:t>
                      </a: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Родину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защища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…,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сража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…, с врагом би…, в боях погиба …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0298239"/>
                  </a:ext>
                </a:extLst>
              </a:tr>
              <a:tr h="1604012">
                <a:tc gridSpan="2">
                  <a:txBody>
                    <a:bodyPr/>
                    <a:lstStyle/>
                    <a:p>
                      <a:r>
                        <a:rPr lang="ru-RU" sz="1800" b="0" i="1" u="sng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 на развитие речевого слуха «Что лишнее?»</a:t>
                      </a: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Воин, воинский, воет, война.</a:t>
                      </a: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Рана, раненый, охрана, ранение.</a:t>
                      </a: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Генерал, майор, автомат, полковник.</a:t>
                      </a: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Снайпер, сапёр, танкист, артист.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60"/>
                        </a:lnSpc>
                      </a:pP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7225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679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4B5BC18-A57D-E542-9B84-E82E5B0B7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0FED838-C794-BF49-A674-44EC9C4E58A5}"/>
              </a:ext>
            </a:extLst>
          </p:cNvPr>
          <p:cNvSpPr txBox="1"/>
          <p:nvPr/>
        </p:nvSpPr>
        <p:spPr>
          <a:xfrm>
            <a:off x="2963116" y="0"/>
            <a:ext cx="6227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УЧИТЕЛЬ-ЛОГОПЕД 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РЕКОМЕНДУЕТ: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0AFA317-20FA-814D-A91E-020F1FDC5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9594927"/>
              </p:ext>
            </p:extLst>
          </p:nvPr>
        </p:nvGraphicFramePr>
        <p:xfrm>
          <a:off x="2639028" y="1250811"/>
          <a:ext cx="6904800" cy="540372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904800">
                  <a:extLst>
                    <a:ext uri="{9D8B030D-6E8A-4147-A177-3AD203B41FA5}">
                      <a16:colId xmlns:a16="http://schemas.microsoft.com/office/drawing/2014/main" xmlns="" val="408295767"/>
                    </a:ext>
                  </a:extLst>
                </a:gridCol>
              </a:tblGrid>
              <a:tr h="84318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Пальчиковая гимнастика</a:t>
                      </a:r>
                    </a:p>
                    <a:p>
                      <a:pPr algn="ctr"/>
                      <a:r>
                        <a:rPr lang="ru-RU" sz="1800" b="1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Майский праздник 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(кулачок-ладошка попеременно)</a:t>
                      </a:r>
                    </a:p>
                    <a:p>
                      <a:pPr algn="ctr"/>
                      <a:r>
                        <a:rPr lang="ru-RU" sz="1800" b="1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Победы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 (кулачок-ладошка попеременно)</a:t>
                      </a:r>
                    </a:p>
                    <a:p>
                      <a:pPr algn="ctr"/>
                      <a:r>
                        <a:rPr lang="ru-RU" sz="1800" b="1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Отмечает вся страна 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(кулачок-ладошка попеременно)</a:t>
                      </a:r>
                    </a:p>
                    <a:p>
                      <a:pPr algn="ctr"/>
                      <a:r>
                        <a:rPr lang="ru-RU" sz="1800" b="1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Надевают наши деды 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(сгибают-разгибают пальчики)</a:t>
                      </a:r>
                    </a:p>
                    <a:p>
                      <a:pPr algn="ctr"/>
                      <a:r>
                        <a:rPr lang="ru-RU" sz="1800" b="1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Боевые ордена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- (сгибают-разгибают пальчики)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4788780"/>
                  </a:ext>
                </a:extLst>
              </a:tr>
              <a:tr h="46224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0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 Артикуляционная  гимнастика (</a:t>
                      </a:r>
                      <a:r>
                        <a:rPr lang="ru-RU" sz="2000" b="0" i="1" u="sng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см.лист</a:t>
                      </a:r>
                      <a:r>
                        <a:rPr lang="ru-RU" sz="20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75290124"/>
                  </a:ext>
                </a:extLst>
              </a:tr>
              <a:tr h="1530216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 Ознакомление с художественной литературой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Можно прочитать ребенку:</a:t>
                      </a:r>
                      <a:b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 Кассиль "Главное войско", </a:t>
                      </a:r>
                      <a:b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 </a:t>
                      </a:r>
                      <a:r>
                        <a:rPr lang="ru-RU" sz="1800" b="0" i="1" u="none" strike="noStrike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Зенькович</a:t>
                      </a: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"Мальчишки в пилотках".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60298239"/>
                  </a:ext>
                </a:extLst>
              </a:tr>
              <a:tr h="1643423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 Ознакомление с музыкальными произведениями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Послушать вместе с ребенком песни:</a:t>
                      </a:r>
                      <a:b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"День Победы",</a:t>
                      </a:r>
                      <a:b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"Священная война".</a:t>
                      </a:r>
                      <a:b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Побеседовать по содержанию текста.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87225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43779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2155</TotalTime>
  <Words>341</Words>
  <Application>Microsoft Office PowerPoint</Application>
  <PresentationFormat>Лист A4 (210x297 мм)</PresentationFormat>
  <Paragraphs>73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Куксова</dc:creator>
  <cp:lastModifiedBy>TRAVINA</cp:lastModifiedBy>
  <cp:revision>20</cp:revision>
  <dcterms:created xsi:type="dcterms:W3CDTF">2020-05-04T20:17:41Z</dcterms:created>
  <dcterms:modified xsi:type="dcterms:W3CDTF">2020-05-06T11:07:56Z</dcterms:modified>
</cp:coreProperties>
</file>