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0" r:id="rId3"/>
    <p:sldId id="257" r:id="rId4"/>
    <p:sldId id="281" r:id="rId5"/>
    <p:sldId id="282" r:id="rId6"/>
    <p:sldId id="283" r:id="rId7"/>
    <p:sldId id="285"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7" r:id="rId27"/>
    <p:sldId id="278" r:id="rId28"/>
    <p:sldId id="284" r:id="rId29"/>
    <p:sldId id="279"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6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09A705-215F-4FE7-B15C-3F6347019E9B}" type="datetimeFigureOut">
              <a:rPr lang="ru-RU" smtClean="0"/>
              <a:pPr/>
              <a:t>24.12.2021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C99801-D35C-4FC9-AA79-8BD0BFCFCA1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Представьте, что в один не прекрасный, а страшный день вы откроете утром глаза и не увидите ни птиц, ни зверей, ни насекомых. Не услышите ни чириканье, ни мяуканья, ни лая. Правда, о таком даже думать не хочется!</a:t>
            </a:r>
          </a:p>
          <a:p>
            <a:r>
              <a:rPr lang="ru-RU" sz="1200" b="0" i="0" kern="1200" dirty="0" smtClean="0">
                <a:solidFill>
                  <a:schemeClr val="tx1"/>
                </a:solidFill>
                <a:latin typeface="+mn-lt"/>
                <a:ea typeface="+mn-ea"/>
                <a:cs typeface="+mn-cs"/>
              </a:rPr>
              <a:t>4 октября было выбрано не случайно: это день ангела и день смерти монаха Франциска Ассизского, родившегося более 800 лет назад. Он основал орден, носящий его имя, и считается защитником и покровителем животных. В некоторых странах в этот день проходят мероприятия в защиту домашних животных. Вспомните слова Сент-Экзюпери: «Мы в ответе за тех, кого приручили». Они должны иметь свои права на хорошую жизнь.</a:t>
            </a:r>
            <a:endParaRPr lang="ru-RU" dirty="0"/>
          </a:p>
        </p:txBody>
      </p:sp>
      <p:sp>
        <p:nvSpPr>
          <p:cNvPr id="4" name="Номер слайда 3"/>
          <p:cNvSpPr>
            <a:spLocks noGrp="1"/>
          </p:cNvSpPr>
          <p:nvPr>
            <p:ph type="sldNum" sz="quarter" idx="10"/>
          </p:nvPr>
        </p:nvSpPr>
        <p:spPr/>
        <p:txBody>
          <a:bodyPr/>
          <a:lstStyle/>
          <a:p>
            <a:fld id="{CBC99801-D35C-4FC9-AA79-8BD0BFCFCA19}" type="slidenum">
              <a:rPr lang="ru-RU" smtClean="0"/>
              <a:pPr/>
              <a:t>3</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latin typeface="+mn-lt"/>
                <a:ea typeface="+mn-ea"/>
                <a:cs typeface="+mn-cs"/>
              </a:rPr>
              <a:t>Страницы </a:t>
            </a:r>
            <a:r>
              <a:rPr lang="ru-RU" sz="1200" b="1" i="0" kern="1200" dirty="0" smtClean="0">
                <a:solidFill>
                  <a:schemeClr val="tx1"/>
                </a:solidFill>
                <a:latin typeface="+mn-lt"/>
                <a:ea typeface="+mn-ea"/>
                <a:cs typeface="+mn-cs"/>
              </a:rPr>
              <a:t>чёрного цвета</a:t>
            </a:r>
            <a:r>
              <a:rPr lang="ru-RU" sz="1200" b="0" i="0" kern="1200" dirty="0" smtClean="0">
                <a:solidFill>
                  <a:schemeClr val="tx1"/>
                </a:solidFill>
                <a:latin typeface="+mn-lt"/>
                <a:ea typeface="+mn-ea"/>
                <a:cs typeface="+mn-cs"/>
              </a:rPr>
              <a:t>. На таких страницах содержатся списки тех животных, которые исчезли с лица Земли.</a:t>
            </a:r>
          </a:p>
          <a:p>
            <a:endParaRPr lang="ru-RU" dirty="0"/>
          </a:p>
        </p:txBody>
      </p:sp>
      <p:sp>
        <p:nvSpPr>
          <p:cNvPr id="4" name="Номер слайда 3"/>
          <p:cNvSpPr>
            <a:spLocks noGrp="1"/>
          </p:cNvSpPr>
          <p:nvPr>
            <p:ph type="sldNum" sz="quarter" idx="10"/>
          </p:nvPr>
        </p:nvSpPr>
        <p:spPr/>
        <p:txBody>
          <a:bodyPr/>
          <a:lstStyle/>
          <a:p>
            <a:fld id="{CBC99801-D35C-4FC9-AA79-8BD0BFCFCA19}" type="slidenum">
              <a:rPr lang="ru-RU" smtClean="0"/>
              <a:pPr/>
              <a:t>16</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b="0" i="0" kern="1200" dirty="0" smtClean="0">
                <a:solidFill>
                  <a:schemeClr val="tx1"/>
                </a:solidFill>
                <a:latin typeface="+mn-lt"/>
                <a:ea typeface="+mn-ea"/>
                <a:cs typeface="+mn-cs"/>
              </a:rPr>
              <a:t>В день, когда весь мир поднимается на борьбу за права животных, хочу Вам от души пожелать не познать наслаждений от собственного превосходства над «братьями меньшими», не испытать удовольствия от убийства беззащитных, не почувствовать облегчения после избавления от надоевшего питомца. Пусть сердце Ваше наполнится добротой, и руки потянутся к милому зверью, чтобы не обидеть, а приласкать, накормить, вылечить.</a:t>
            </a:r>
          </a:p>
          <a:p>
            <a:r>
              <a:rPr lang="ru-RU" sz="1200" b="0" i="0" kern="1200" dirty="0" smtClean="0">
                <a:solidFill>
                  <a:schemeClr val="tx1"/>
                </a:solidFill>
                <a:latin typeface="+mn-lt"/>
                <a:ea typeface="+mn-ea"/>
                <a:cs typeface="+mn-cs"/>
              </a:rPr>
              <a:t>Все мы, живущие на Земле – люди и птицы, звери и рыбы, тесно связаны.</a:t>
            </a:r>
          </a:p>
          <a:p>
            <a:r>
              <a:rPr lang="ru-RU" sz="1200" b="0" i="0" kern="1200" dirty="0" smtClean="0">
                <a:solidFill>
                  <a:schemeClr val="tx1"/>
                </a:solidFill>
                <a:latin typeface="+mn-lt"/>
                <a:ea typeface="+mn-ea"/>
                <a:cs typeface="+mn-cs"/>
              </a:rPr>
              <a:t>Оберегая своих домашних питомцев, мы должны столь же бережно обращаться со всем окружающим миром. Мы - его часть, он влияет на нас, а мы на него. Давайте не забывать об этом.</a:t>
            </a:r>
          </a:p>
          <a:p>
            <a:r>
              <a:rPr lang="ru-RU" sz="1200" b="0" i="0" kern="1200" dirty="0" smtClean="0">
                <a:solidFill>
                  <a:schemeClr val="tx1"/>
                </a:solidFill>
                <a:latin typeface="+mn-lt"/>
                <a:ea typeface="+mn-ea"/>
                <a:cs typeface="+mn-cs"/>
              </a:rPr>
              <a:t>Человек совсем не царь природы, а ее часть («Природа – это мастерская, и человек в ней работник»). И главная его задача – не переделывать природу под свои привычки и настроения, не губить ее – иначе погибнет он сам,- а постараться сохранить все живое, чтобы жить в гармонии с окружающим миром. И с домашними любимцами в том числе.</a:t>
            </a:r>
          </a:p>
          <a:p>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В их глазах блестит надежда и тепло.</a:t>
            </a:r>
          </a:p>
          <a:p>
            <a:r>
              <a:rPr lang="ru-RU" sz="1200" b="0" i="0" kern="1200" dirty="0" smtClean="0">
                <a:solidFill>
                  <a:schemeClr val="tx1"/>
                </a:solidFill>
                <a:latin typeface="+mn-lt"/>
                <a:ea typeface="+mn-ea"/>
                <a:cs typeface="+mn-cs"/>
              </a:rPr>
              <a:t>Четыре лапы, мокрый нос и море шерсти.</a:t>
            </a:r>
          </a:p>
          <a:p>
            <a:r>
              <a:rPr lang="ru-RU" sz="1200" b="0" i="0" kern="1200" dirty="0" smtClean="0">
                <a:solidFill>
                  <a:schemeClr val="tx1"/>
                </a:solidFill>
                <a:latin typeface="+mn-lt"/>
                <a:ea typeface="+mn-ea"/>
                <a:cs typeface="+mn-cs"/>
              </a:rPr>
              <a:t>И пусть Вам будем совсем не все равно,</a:t>
            </a:r>
          </a:p>
          <a:p>
            <a:r>
              <a:rPr lang="ru-RU" sz="1200" b="0" i="0" kern="1200" dirty="0" smtClean="0">
                <a:solidFill>
                  <a:schemeClr val="tx1"/>
                </a:solidFill>
                <a:latin typeface="+mn-lt"/>
                <a:ea typeface="+mn-ea"/>
                <a:cs typeface="+mn-cs"/>
              </a:rPr>
              <a:t>Какова судьба ждет наших «братьев меньших».</a:t>
            </a:r>
          </a:p>
          <a:p>
            <a:r>
              <a:rPr lang="ru-RU" sz="1200" b="0" i="0" kern="1200" dirty="0" smtClean="0">
                <a:solidFill>
                  <a:schemeClr val="tx1"/>
                </a:solidFill>
                <a:latin typeface="+mn-lt"/>
                <a:ea typeface="+mn-ea"/>
                <a:cs typeface="+mn-cs"/>
              </a:rPr>
              <a:t> </a:t>
            </a:r>
          </a:p>
          <a:p>
            <a:r>
              <a:rPr lang="ru-RU" sz="1200" b="0" i="0" kern="1200" dirty="0" smtClean="0">
                <a:solidFill>
                  <a:schemeClr val="tx1"/>
                </a:solidFill>
                <a:latin typeface="+mn-lt"/>
                <a:ea typeface="+mn-ea"/>
                <a:cs typeface="+mn-cs"/>
              </a:rPr>
              <a:t>Стань как лис хитрее и сова мудрее,</a:t>
            </a:r>
          </a:p>
          <a:p>
            <a:r>
              <a:rPr lang="ru-RU" sz="1200" b="0" i="0" kern="1200" dirty="0" smtClean="0">
                <a:solidFill>
                  <a:schemeClr val="tx1"/>
                </a:solidFill>
                <a:latin typeface="+mn-lt"/>
                <a:ea typeface="+mn-ea"/>
                <a:cs typeface="+mn-cs"/>
              </a:rPr>
              <a:t>Как рысь стремительнее и быстрее,</a:t>
            </a:r>
          </a:p>
          <a:p>
            <a:r>
              <a:rPr lang="ru-RU" sz="1200" b="0" i="0" kern="1200" dirty="0" smtClean="0">
                <a:solidFill>
                  <a:schemeClr val="tx1"/>
                </a:solidFill>
                <a:latin typeface="+mn-lt"/>
                <a:ea typeface="+mn-ea"/>
                <a:cs typeface="+mn-cs"/>
              </a:rPr>
              <a:t>Стань как мул сильнее,</a:t>
            </a:r>
          </a:p>
          <a:p>
            <a:r>
              <a:rPr lang="ru-RU" sz="1200" b="0" i="0" kern="1200" dirty="0" smtClean="0">
                <a:solidFill>
                  <a:schemeClr val="tx1"/>
                </a:solidFill>
                <a:latin typeface="+mn-lt"/>
                <a:ea typeface="+mn-ea"/>
                <a:cs typeface="+mn-cs"/>
              </a:rPr>
              <a:t>И как слон мощнее.</a:t>
            </a:r>
          </a:p>
          <a:p>
            <a:r>
              <a:rPr lang="ru-RU" sz="1200" b="0" i="0" kern="1200" dirty="0" smtClean="0">
                <a:solidFill>
                  <a:schemeClr val="tx1"/>
                </a:solidFill>
                <a:latin typeface="+mn-lt"/>
                <a:ea typeface="+mn-ea"/>
                <a:cs typeface="+mn-cs"/>
              </a:rPr>
              <a:t>Но не забудь, что ты человек,</a:t>
            </a:r>
          </a:p>
          <a:p>
            <a:r>
              <a:rPr lang="ru-RU" sz="1200" b="0" i="0" kern="1200" dirty="0" smtClean="0">
                <a:solidFill>
                  <a:schemeClr val="tx1"/>
                </a:solidFill>
                <a:latin typeface="+mn-lt"/>
                <a:ea typeface="+mn-ea"/>
                <a:cs typeface="+mn-cs"/>
              </a:rPr>
              <a:t>Способный любить и создавать.</a:t>
            </a:r>
          </a:p>
          <a:p>
            <a:r>
              <a:rPr lang="ru-RU" sz="1200" b="0" i="0" kern="1200" dirty="0" smtClean="0">
                <a:solidFill>
                  <a:schemeClr val="tx1"/>
                </a:solidFill>
                <a:latin typeface="+mn-lt"/>
                <a:ea typeface="+mn-ea"/>
                <a:cs typeface="+mn-cs"/>
              </a:rPr>
              <a:t>Ведь в наш непростой и жестокий век,</a:t>
            </a:r>
          </a:p>
          <a:p>
            <a:r>
              <a:rPr lang="ru-RU" sz="1200" b="0" i="0" kern="1200" dirty="0" smtClean="0">
                <a:solidFill>
                  <a:schemeClr val="tx1"/>
                </a:solidFill>
                <a:latin typeface="+mn-lt"/>
                <a:ea typeface="+mn-ea"/>
                <a:cs typeface="+mn-cs"/>
              </a:rPr>
              <a:t>Только ты умеешь жалеть и созидать.</a:t>
            </a:r>
          </a:p>
          <a:p>
            <a:endParaRPr lang="ru-RU" dirty="0"/>
          </a:p>
        </p:txBody>
      </p:sp>
      <p:sp>
        <p:nvSpPr>
          <p:cNvPr id="4" name="Номер слайда 3"/>
          <p:cNvSpPr>
            <a:spLocks noGrp="1"/>
          </p:cNvSpPr>
          <p:nvPr>
            <p:ph type="sldNum" sz="quarter" idx="10"/>
          </p:nvPr>
        </p:nvSpPr>
        <p:spPr/>
        <p:txBody>
          <a:bodyPr/>
          <a:lstStyle/>
          <a:p>
            <a:fld id="{CBC99801-D35C-4FC9-AA79-8BD0BFCFCA19}" type="slidenum">
              <a:rPr lang="ru-RU" smtClean="0"/>
              <a:pPr/>
              <a:t>29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 В нашей стране широко этот день отмечается с 2000 года. Однако известно, что Россия стала одной из первых европейских стран, в которой обратили внимание на проблему защиты животных. Уже в 1865 году в нашей стране появилось «Российское общество покровительства животным». Общество поддерживалось членами царской фамилии, царями Александром II, Александром III, Николаем II. Деятельность общества была направлена к устранению жестокостей, совершаемых над животными. Всемирный День защиты животных призван объединять усилия людей в сохранении животного мира нашей планеты и в защите прав домашних животных.</a:t>
            </a:r>
            <a:endParaRPr lang="ru-RU" dirty="0"/>
          </a:p>
        </p:txBody>
      </p:sp>
      <p:sp>
        <p:nvSpPr>
          <p:cNvPr id="4" name="Номер слайда 3"/>
          <p:cNvSpPr>
            <a:spLocks noGrp="1"/>
          </p:cNvSpPr>
          <p:nvPr>
            <p:ph type="sldNum" sz="quarter" idx="10"/>
          </p:nvPr>
        </p:nvSpPr>
        <p:spPr/>
        <p:txBody>
          <a:bodyPr/>
          <a:lstStyle/>
          <a:p>
            <a:fld id="{CBC99801-D35C-4FC9-AA79-8BD0BFCFCA19}" type="slidenum">
              <a:rPr lang="ru-RU" smtClean="0"/>
              <a:pPr/>
              <a:t>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Первое официальное издание читатели увидели на прилавках в 2001 году. Красная книга России представляет собой сборник, в который занесены редчайшие животные, их фото и описание. Всего в ней насчитывается 259 позвоночных животных, 39 видов рыб, 21 вид пресмыкающихся, 65 видов млекопитающих, 123 вида рыб, 8 видов земноводных  населяющих даже самые отдалённые и суровые края России.</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Книга создана с целью защиты исчезающих и находящихся под угрозой исчезновения по разным причинам зверей и птиц, а также растений.</a:t>
            </a:r>
            <a:r>
              <a:rPr lang="ru-RU" sz="1200" b="0" i="0" kern="1200" baseline="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CBC99801-D35C-4FC9-AA79-8BD0BFCFCA19}" type="slidenum">
              <a:rPr lang="ru-RU" smtClean="0"/>
              <a:pPr/>
              <a:t>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Страницы Красной книги имеют разные цвета. Сделано это для того, чтобы можно было быстро определить по цвету страницы, на которой содержится информация о каком-либо животном, в каком оно находится положении.</a:t>
            </a:r>
            <a:endParaRPr lang="ru-RU" dirty="0"/>
          </a:p>
        </p:txBody>
      </p:sp>
      <p:sp>
        <p:nvSpPr>
          <p:cNvPr id="4" name="Номер слайда 3"/>
          <p:cNvSpPr>
            <a:spLocks noGrp="1"/>
          </p:cNvSpPr>
          <p:nvPr>
            <p:ph type="sldNum" sz="quarter" idx="10"/>
          </p:nvPr>
        </p:nvSpPr>
        <p:spPr/>
        <p:txBody>
          <a:bodyPr/>
          <a:lstStyle/>
          <a:p>
            <a:fld id="{CBC99801-D35C-4FC9-AA79-8BD0BFCFCA19}" type="slidenum">
              <a:rPr lang="ru-RU" smtClean="0"/>
              <a:pPr/>
              <a:t>10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latin typeface="+mn-lt"/>
                <a:ea typeface="+mn-ea"/>
                <a:cs typeface="+mn-cs"/>
              </a:rPr>
              <a:t>Страницы </a:t>
            </a:r>
            <a:r>
              <a:rPr lang="ru-RU" sz="1200" b="1" i="0" kern="1200" dirty="0" smtClean="0">
                <a:solidFill>
                  <a:schemeClr val="tx1"/>
                </a:solidFill>
                <a:latin typeface="+mn-lt"/>
                <a:ea typeface="+mn-ea"/>
                <a:cs typeface="+mn-cs"/>
              </a:rPr>
              <a:t>красного цвета</a:t>
            </a:r>
            <a:r>
              <a:rPr lang="ru-RU" sz="1200" b="0" i="0" kern="1200" dirty="0" smtClean="0">
                <a:solidFill>
                  <a:schemeClr val="tx1"/>
                </a:solidFill>
                <a:latin typeface="+mn-lt"/>
                <a:ea typeface="+mn-ea"/>
                <a:cs typeface="+mn-cs"/>
              </a:rPr>
              <a:t>. На таких страницах находится информация о видах, которые находятся на грани исчезновения.</a:t>
            </a:r>
          </a:p>
          <a:p>
            <a:endParaRPr lang="ru-RU" dirty="0"/>
          </a:p>
        </p:txBody>
      </p:sp>
      <p:sp>
        <p:nvSpPr>
          <p:cNvPr id="4" name="Номер слайда 3"/>
          <p:cNvSpPr>
            <a:spLocks noGrp="1"/>
          </p:cNvSpPr>
          <p:nvPr>
            <p:ph type="sldNum" sz="quarter" idx="10"/>
          </p:nvPr>
        </p:nvSpPr>
        <p:spPr/>
        <p:txBody>
          <a:bodyPr/>
          <a:lstStyle/>
          <a:p>
            <a:fld id="{CBC99801-D35C-4FC9-AA79-8BD0BFCFCA19}" type="slidenum">
              <a:rPr lang="ru-RU" smtClean="0"/>
              <a:pPr/>
              <a:t>11</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latin typeface="+mn-lt"/>
                <a:ea typeface="+mn-ea"/>
                <a:cs typeface="+mn-cs"/>
              </a:rPr>
              <a:t>Страницы </a:t>
            </a:r>
            <a:r>
              <a:rPr lang="ru-RU" sz="1200" b="1" i="0" kern="1200" dirty="0" smtClean="0">
                <a:solidFill>
                  <a:schemeClr val="tx1"/>
                </a:solidFill>
                <a:latin typeface="+mn-lt"/>
                <a:ea typeface="+mn-ea"/>
                <a:cs typeface="+mn-cs"/>
              </a:rPr>
              <a:t>зеленого цвета</a:t>
            </a:r>
            <a:r>
              <a:rPr lang="ru-RU" sz="1200" b="0" i="0" kern="1200" dirty="0" smtClean="0">
                <a:solidFill>
                  <a:schemeClr val="tx1"/>
                </a:solidFill>
                <a:latin typeface="+mn-lt"/>
                <a:ea typeface="+mn-ea"/>
                <a:cs typeface="+mn-cs"/>
              </a:rPr>
              <a:t>. На таких страницах располагается информация о видах, численность которых восстановлена и на данный момент находится вне опасности исчезновения.</a:t>
            </a:r>
          </a:p>
          <a:p>
            <a:endParaRPr lang="ru-RU" dirty="0"/>
          </a:p>
        </p:txBody>
      </p:sp>
      <p:sp>
        <p:nvSpPr>
          <p:cNvPr id="4" name="Номер слайда 3"/>
          <p:cNvSpPr>
            <a:spLocks noGrp="1"/>
          </p:cNvSpPr>
          <p:nvPr>
            <p:ph type="sldNum" sz="quarter" idx="10"/>
          </p:nvPr>
        </p:nvSpPr>
        <p:spPr/>
        <p:txBody>
          <a:bodyPr/>
          <a:lstStyle/>
          <a:p>
            <a:fld id="{CBC99801-D35C-4FC9-AA79-8BD0BFCFCA19}" type="slidenum">
              <a:rPr lang="ru-RU" smtClean="0"/>
              <a:pPr/>
              <a:t>12</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latin typeface="+mn-lt"/>
                <a:ea typeface="+mn-ea"/>
                <a:cs typeface="+mn-cs"/>
              </a:rPr>
              <a:t>Страницы </a:t>
            </a:r>
            <a:r>
              <a:rPr lang="ru-RU" sz="1200" b="1" i="0" kern="1200" dirty="0" smtClean="0">
                <a:solidFill>
                  <a:schemeClr val="tx1"/>
                </a:solidFill>
                <a:latin typeface="+mn-lt"/>
                <a:ea typeface="+mn-ea"/>
                <a:cs typeface="+mn-cs"/>
              </a:rPr>
              <a:t>белого цвета</a:t>
            </a:r>
            <a:r>
              <a:rPr lang="ru-RU" sz="1200" b="0" i="0" kern="1200" dirty="0" smtClean="0">
                <a:solidFill>
                  <a:schemeClr val="tx1"/>
                </a:solidFill>
                <a:latin typeface="+mn-lt"/>
                <a:ea typeface="+mn-ea"/>
                <a:cs typeface="+mn-cs"/>
              </a:rPr>
              <a:t>. На таких страницах находится информация о видах, численность которых и так всегда была небольшой.</a:t>
            </a:r>
          </a:p>
          <a:p>
            <a:endParaRPr lang="ru-RU" dirty="0"/>
          </a:p>
        </p:txBody>
      </p:sp>
      <p:sp>
        <p:nvSpPr>
          <p:cNvPr id="4" name="Номер слайда 3"/>
          <p:cNvSpPr>
            <a:spLocks noGrp="1"/>
          </p:cNvSpPr>
          <p:nvPr>
            <p:ph type="sldNum" sz="quarter" idx="10"/>
          </p:nvPr>
        </p:nvSpPr>
        <p:spPr/>
        <p:txBody>
          <a:bodyPr/>
          <a:lstStyle/>
          <a:p>
            <a:fld id="{CBC99801-D35C-4FC9-AA79-8BD0BFCFCA19}"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latin typeface="+mn-lt"/>
                <a:ea typeface="+mn-ea"/>
                <a:cs typeface="+mn-cs"/>
              </a:rPr>
              <a:t>Страницы </a:t>
            </a:r>
            <a:r>
              <a:rPr lang="ru-RU" sz="1200" b="1" i="0" kern="1200" dirty="0" smtClean="0">
                <a:solidFill>
                  <a:schemeClr val="tx1"/>
                </a:solidFill>
                <a:latin typeface="+mn-lt"/>
                <a:ea typeface="+mn-ea"/>
                <a:cs typeface="+mn-cs"/>
              </a:rPr>
              <a:t>серого цвета</a:t>
            </a:r>
            <a:r>
              <a:rPr lang="ru-RU" sz="1200" b="0" i="0" kern="1200" dirty="0" smtClean="0">
                <a:solidFill>
                  <a:schemeClr val="tx1"/>
                </a:solidFill>
                <a:latin typeface="+mn-lt"/>
                <a:ea typeface="+mn-ea"/>
                <a:cs typeface="+mn-cs"/>
              </a:rPr>
              <a:t>. На таких страницах размещена информация о малоизученных животных, места обитания которых труднодоступны.</a:t>
            </a:r>
          </a:p>
          <a:p>
            <a:endParaRPr lang="ru-RU" dirty="0"/>
          </a:p>
        </p:txBody>
      </p:sp>
      <p:sp>
        <p:nvSpPr>
          <p:cNvPr id="4" name="Номер слайда 3"/>
          <p:cNvSpPr>
            <a:spLocks noGrp="1"/>
          </p:cNvSpPr>
          <p:nvPr>
            <p:ph type="sldNum" sz="quarter" idx="10"/>
          </p:nvPr>
        </p:nvSpPr>
        <p:spPr/>
        <p:txBody>
          <a:bodyPr/>
          <a:lstStyle/>
          <a:p>
            <a:fld id="{CBC99801-D35C-4FC9-AA79-8BD0BFCFCA19}" type="slidenum">
              <a:rPr lang="ru-RU" smtClean="0"/>
              <a:pPr/>
              <a:t>14</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Страницы </a:t>
            </a:r>
            <a:r>
              <a:rPr lang="ru-RU" sz="1200" b="1" i="0" kern="1200" dirty="0" smtClean="0">
                <a:solidFill>
                  <a:schemeClr val="tx1"/>
                </a:solidFill>
                <a:latin typeface="+mn-lt"/>
                <a:ea typeface="+mn-ea"/>
                <a:cs typeface="+mn-cs"/>
              </a:rPr>
              <a:t>жёлтого цвета</a:t>
            </a:r>
            <a:r>
              <a:rPr lang="ru-RU" sz="1200" b="0" i="0" kern="1200" dirty="0" smtClean="0">
                <a:solidFill>
                  <a:schemeClr val="tx1"/>
                </a:solidFill>
                <a:latin typeface="+mn-lt"/>
                <a:ea typeface="+mn-ea"/>
                <a:cs typeface="+mn-cs"/>
              </a:rPr>
              <a:t>. На таких страницах информация о животных, популяция которых быстрыми темпами уменьшается</a:t>
            </a:r>
            <a:endParaRPr lang="ru-RU" dirty="0"/>
          </a:p>
        </p:txBody>
      </p:sp>
      <p:sp>
        <p:nvSpPr>
          <p:cNvPr id="4" name="Номер слайда 3"/>
          <p:cNvSpPr>
            <a:spLocks noGrp="1"/>
          </p:cNvSpPr>
          <p:nvPr>
            <p:ph type="sldNum" sz="quarter" idx="10"/>
          </p:nvPr>
        </p:nvSpPr>
        <p:spPr/>
        <p:txBody>
          <a:bodyPr/>
          <a:lstStyle/>
          <a:p>
            <a:fld id="{CBC99801-D35C-4FC9-AA79-8BD0BFCFCA19}"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24.12.2021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24.12.2021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24.12.2021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24.12.2021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nimals-1.jpg"/>
          <p:cNvPicPr>
            <a:picLocks noChangeAspect="1"/>
          </p:cNvPicPr>
          <p:nvPr/>
        </p:nvPicPr>
        <p:blipFill>
          <a:blip r:embed="rId2"/>
          <a:stretch>
            <a:fillRect/>
          </a:stretch>
        </p:blipFill>
        <p:spPr>
          <a:xfrm>
            <a:off x="81611" y="0"/>
            <a:ext cx="9062389" cy="6858000"/>
          </a:xfrm>
          <a:prstGeom prst="rect">
            <a:avLst/>
          </a:prstGeom>
        </p:spPr>
      </p:pic>
      <p:sp>
        <p:nvSpPr>
          <p:cNvPr id="3" name="TextBox 2"/>
          <p:cNvSpPr txBox="1"/>
          <p:nvPr/>
        </p:nvSpPr>
        <p:spPr>
          <a:xfrm>
            <a:off x="5572133" y="0"/>
            <a:ext cx="3571867" cy="923330"/>
          </a:xfrm>
          <a:prstGeom prst="rect">
            <a:avLst/>
          </a:prstGeom>
          <a:noFill/>
        </p:spPr>
        <p:txBody>
          <a:bodyPr wrap="square" rtlCol="0">
            <a:spAutoFit/>
          </a:bodyPr>
          <a:lstStyle/>
          <a:p>
            <a:pPr algn="ctr"/>
            <a:r>
              <a:rPr lang="ru-RU" b="1" dirty="0" smtClean="0">
                <a:solidFill>
                  <a:srgbClr val="002060"/>
                </a:solidFill>
                <a:latin typeface="Times New Roman" pitchFamily="18" charset="0"/>
                <a:cs typeface="Times New Roman" pitchFamily="18" charset="0"/>
              </a:rPr>
              <a:t>Подготовила воспитатель</a:t>
            </a:r>
          </a:p>
          <a:p>
            <a:pPr algn="ctr"/>
            <a:r>
              <a:rPr lang="ru-RU" b="1" dirty="0" smtClean="0">
                <a:solidFill>
                  <a:srgbClr val="002060"/>
                </a:solidFill>
                <a:latin typeface="Times New Roman" pitchFamily="18" charset="0"/>
                <a:cs typeface="Times New Roman" pitchFamily="18" charset="0"/>
              </a:rPr>
              <a:t> МДОУ «Детский сад № 236»</a:t>
            </a:r>
          </a:p>
          <a:p>
            <a:pPr algn="ctr"/>
            <a:r>
              <a:rPr lang="ru-RU" dirty="0" smtClean="0">
                <a:solidFill>
                  <a:srgbClr val="FF0000"/>
                </a:solidFill>
              </a:rPr>
              <a:t>Кузьмина Елена Юрьевна</a:t>
            </a:r>
            <a:endParaRPr lang="ru-RU"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36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1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10 (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1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10-010-ZHjoltye-stranitsy-chislennost-zhivotnykh-bystro-snizhaetsja.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2 (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r>
              <a:rPr lang="ru-RU" sz="3600" b="1" dirty="0" smtClean="0">
                <a:solidFill>
                  <a:srgbClr val="FF0000"/>
                </a:solidFill>
              </a:rPr>
              <a:t>Животные Красной Книги</a:t>
            </a:r>
            <a:endParaRPr lang="ru-RU" sz="3600" b="1" dirty="0">
              <a:solidFill>
                <a:srgbClr val="FF0000"/>
              </a:solidFill>
            </a:endParaRPr>
          </a:p>
        </p:txBody>
      </p:sp>
      <p:pic>
        <p:nvPicPr>
          <p:cNvPr id="4" name="Содержимое 3" descr="urok-po-okruzhaiushchiemu-miru-vo-2-klassie-krasnaia-knigha_13.jpeg"/>
          <p:cNvPicPr>
            <a:picLocks noGrp="1" noChangeAspect="1"/>
          </p:cNvPicPr>
          <p:nvPr>
            <p:ph idx="1"/>
          </p:nvPr>
        </p:nvPicPr>
        <p:blipFill>
          <a:blip r:embed="rId2"/>
          <a:stretch>
            <a:fillRect/>
          </a:stretch>
        </p:blipFill>
        <p:spPr>
          <a:xfrm>
            <a:off x="1095375" y="1214438"/>
            <a:ext cx="6953249" cy="521493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3 (1).jpg"/>
          <p:cNvPicPr>
            <a:picLocks noChangeAspect="1"/>
          </p:cNvPicPr>
          <p:nvPr/>
        </p:nvPicPr>
        <p:blipFill>
          <a:blip r:embed="rId2"/>
          <a:stretch>
            <a:fillRect/>
          </a:stretch>
        </p:blipFill>
        <p:spPr>
          <a:xfrm>
            <a:off x="285720" y="214290"/>
            <a:ext cx="8382059" cy="628654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2 (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i="1" dirty="0" smtClean="0">
                <a:solidFill>
                  <a:srgbClr val="FF0000"/>
                </a:solidFill>
              </a:rPr>
              <a:t>Цель занятия:</a:t>
            </a:r>
            <a:r>
              <a:rPr lang="ru-RU" sz="1800" dirty="0" smtClean="0">
                <a:solidFill>
                  <a:srgbClr val="FF0000"/>
                </a:solidFill>
              </a:rPr>
              <a:t> Знакомство детей с международной природоохранной акцией «Всемирный день защиты животных» и формирование личностного понимания важности решения проблем остальных обитателей планеты Земля.</a:t>
            </a:r>
            <a:endParaRPr lang="ru-RU" sz="1800" dirty="0">
              <a:solidFill>
                <a:srgbClr val="FF0000"/>
              </a:solidFill>
            </a:endParaRPr>
          </a:p>
        </p:txBody>
      </p:sp>
      <p:sp>
        <p:nvSpPr>
          <p:cNvPr id="3" name="Содержимое 2"/>
          <p:cNvSpPr>
            <a:spLocks noGrp="1"/>
          </p:cNvSpPr>
          <p:nvPr>
            <p:ph idx="1"/>
          </p:nvPr>
        </p:nvSpPr>
        <p:spPr>
          <a:xfrm>
            <a:off x="457200" y="1714488"/>
            <a:ext cx="8229600" cy="4411675"/>
          </a:xfrm>
        </p:spPr>
        <p:txBody>
          <a:bodyPr>
            <a:normAutofit fontScale="70000" lnSpcReduction="20000"/>
          </a:bodyPr>
          <a:lstStyle/>
          <a:p>
            <a:pPr>
              <a:buNone/>
            </a:pPr>
            <a:r>
              <a:rPr lang="ru-RU" b="1" i="1" dirty="0" smtClean="0"/>
              <a:t>Задачи:</a:t>
            </a:r>
            <a:r>
              <a:rPr lang="ru-RU" dirty="0" smtClean="0"/>
              <a:t> </a:t>
            </a:r>
            <a:br>
              <a:rPr lang="ru-RU" dirty="0" smtClean="0"/>
            </a:br>
            <a:r>
              <a:rPr lang="ru-RU" dirty="0" smtClean="0"/>
              <a:t/>
            </a:r>
            <a:br>
              <a:rPr lang="ru-RU" dirty="0" smtClean="0"/>
            </a:br>
            <a:r>
              <a:rPr lang="ru-RU" dirty="0" smtClean="0">
                <a:solidFill>
                  <a:srgbClr val="0070C0"/>
                </a:solidFill>
              </a:rPr>
              <a:t>Образовательная: познакомить детей с международной природоохранной акцией «Всемирный день защиты животных», историей праздника, мировым и российским опытом охраны животных;</a:t>
            </a:r>
            <a:br>
              <a:rPr lang="ru-RU" dirty="0" smtClean="0">
                <a:solidFill>
                  <a:srgbClr val="0070C0"/>
                </a:solidFill>
              </a:rPr>
            </a:br>
            <a:endParaRPr lang="ru-RU" dirty="0" smtClean="0">
              <a:solidFill>
                <a:srgbClr val="0070C0"/>
              </a:solidFill>
            </a:endParaRPr>
          </a:p>
          <a:p>
            <a:r>
              <a:rPr lang="ru-RU" dirty="0" smtClean="0">
                <a:solidFill>
                  <a:srgbClr val="0070C0"/>
                </a:solidFill>
              </a:rPr>
              <a:t/>
            </a:r>
            <a:br>
              <a:rPr lang="ru-RU" dirty="0" smtClean="0">
                <a:solidFill>
                  <a:srgbClr val="0070C0"/>
                </a:solidFill>
              </a:rPr>
            </a:br>
            <a:r>
              <a:rPr lang="ru-RU" dirty="0" smtClean="0">
                <a:solidFill>
                  <a:srgbClr val="0070C0"/>
                </a:solidFill>
              </a:rPr>
              <a:t>Развивающая: развить интерес к дальнейшему изучению проблем взаимоотношения человека и животных; </a:t>
            </a:r>
            <a:br>
              <a:rPr lang="ru-RU" dirty="0" smtClean="0">
                <a:solidFill>
                  <a:srgbClr val="0070C0"/>
                </a:solidFill>
              </a:rPr>
            </a:br>
            <a:endParaRPr lang="ru-RU" dirty="0" smtClean="0">
              <a:solidFill>
                <a:srgbClr val="0070C0"/>
              </a:solidFill>
            </a:endParaRPr>
          </a:p>
          <a:p>
            <a:r>
              <a:rPr lang="ru-RU" dirty="0" smtClean="0">
                <a:solidFill>
                  <a:srgbClr val="0070C0"/>
                </a:solidFill>
              </a:rPr>
              <a:t/>
            </a:r>
            <a:br>
              <a:rPr lang="ru-RU" dirty="0" smtClean="0">
                <a:solidFill>
                  <a:srgbClr val="0070C0"/>
                </a:solidFill>
              </a:rPr>
            </a:br>
            <a:r>
              <a:rPr lang="ru-RU" dirty="0" smtClean="0">
                <a:solidFill>
                  <a:srgbClr val="0070C0"/>
                </a:solidFill>
              </a:rPr>
              <a:t>Воспитательная: пробудить бережное отношение к диким и домашним животным</a:t>
            </a:r>
          </a:p>
          <a:p>
            <a:pPr>
              <a:buNone/>
            </a:pPr>
            <a:r>
              <a:rPr lang="ru-RU" dirty="0" smtClean="0"/>
              <a:t>                                                                    </a:t>
            </a:r>
            <a:endParaRPr lang="ru-RU"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14.jpg"/>
          <p:cNvPicPr>
            <a:picLocks noChangeAspect="1"/>
          </p:cNvPicPr>
          <p:nvPr/>
        </p:nvPicPr>
        <p:blipFill>
          <a:blip r:embed="rId2"/>
          <a:stretch>
            <a:fillRect/>
          </a:stretch>
        </p:blipFill>
        <p:spPr>
          <a:xfrm>
            <a:off x="0" y="1375"/>
            <a:ext cx="9144000" cy="685524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lide_15.jpg"/>
          <p:cNvPicPr>
            <a:picLocks noChangeAspect="1"/>
          </p:cNvPicPr>
          <p:nvPr/>
        </p:nvPicPr>
        <p:blipFill>
          <a:blip r:embed="rId2"/>
          <a:stretch>
            <a:fillRect/>
          </a:stretch>
        </p:blipFill>
        <p:spPr>
          <a:xfrm>
            <a:off x="380971" y="285727"/>
            <a:ext cx="8548747" cy="641156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lide_5.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ru-RU" dirty="0" smtClean="0">
                <a:solidFill>
                  <a:srgbClr val="FF0000"/>
                </a:solidFill>
              </a:rPr>
              <a:t>Чем мы можем помочь?</a:t>
            </a:r>
            <a:endParaRPr lang="ru-RU" dirty="0">
              <a:solidFill>
                <a:srgbClr val="FF0000"/>
              </a:solidFill>
            </a:endParaRPr>
          </a:p>
        </p:txBody>
      </p:sp>
      <p:pic>
        <p:nvPicPr>
          <p:cNvPr id="4" name="Содержимое 3" descr="724454.jpg"/>
          <p:cNvPicPr>
            <a:picLocks noGrp="1" noChangeAspect="1"/>
          </p:cNvPicPr>
          <p:nvPr>
            <p:ph idx="1"/>
          </p:nvPr>
        </p:nvPicPr>
        <p:blipFill>
          <a:blip r:embed="rId2"/>
          <a:stretch>
            <a:fillRect/>
          </a:stretch>
        </p:blipFill>
        <p:spPr>
          <a:xfrm>
            <a:off x="714375" y="1285875"/>
            <a:ext cx="7715250" cy="51435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d8bc8a355a40f35115ec1d3b618762c.jpg"/>
          <p:cNvPicPr>
            <a:picLocks noChangeAspect="1"/>
          </p:cNvPicPr>
          <p:nvPr/>
        </p:nvPicPr>
        <p:blipFill>
          <a:blip r:embed="rId2"/>
          <a:stretch>
            <a:fillRect/>
          </a:stretch>
        </p:blipFill>
        <p:spPr>
          <a:xfrm>
            <a:off x="461252" y="571479"/>
            <a:ext cx="8437849" cy="557216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14 (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161a16bc505692918f63df85e182c0e.jpg"/>
          <p:cNvPicPr>
            <a:picLocks noChangeAspect="1"/>
          </p:cNvPicPr>
          <p:nvPr/>
        </p:nvPicPr>
        <p:blipFill>
          <a:blip r:embed="rId2"/>
          <a:stretch>
            <a:fillRect/>
          </a:stretch>
        </p:blipFill>
        <p:spPr>
          <a:xfrm>
            <a:off x="285720" y="466309"/>
            <a:ext cx="8572560" cy="592538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38gal33.jpg"/>
          <p:cNvPicPr>
            <a:picLocks noChangeAspect="1"/>
          </p:cNvPicPr>
          <p:nvPr/>
        </p:nvPicPr>
        <p:blipFill>
          <a:blip r:embed="rId2"/>
          <a:stretch>
            <a:fillRect/>
          </a:stretch>
        </p:blipFill>
        <p:spPr>
          <a:xfrm>
            <a:off x="247630" y="214290"/>
            <a:ext cx="8552646" cy="635798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ocuments\imag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Заголовок 4"/>
          <p:cNvSpPr>
            <a:spLocks noGrp="1"/>
          </p:cNvSpPr>
          <p:nvPr>
            <p:ph type="title"/>
          </p:nvPr>
        </p:nvSpPr>
        <p:spPr/>
        <p:txBody>
          <a:bodyPr/>
          <a:lstStyle/>
          <a:p>
            <a:r>
              <a:rPr lang="ru-RU" b="1" dirty="0" smtClean="0">
                <a:solidFill>
                  <a:srgbClr val="7030A0"/>
                </a:solidFill>
              </a:rPr>
              <a:t>Давайте жить дружно!</a:t>
            </a:r>
            <a:endParaRPr lang="ru-RU" b="1" dirty="0">
              <a:solidFill>
                <a:srgbClr val="7030A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lstStyle/>
          <a:p>
            <a:r>
              <a:rPr lang="ru-RU" dirty="0" smtClean="0">
                <a:solidFill>
                  <a:srgbClr val="FFC000"/>
                </a:solidFill>
              </a:rPr>
              <a:t>Спасибо за внимание!)</a:t>
            </a:r>
            <a:endParaRPr lang="ru-RU" dirty="0">
              <a:solidFill>
                <a:srgbClr val="FFC000"/>
              </a:solidFill>
            </a:endParaRPr>
          </a:p>
        </p:txBody>
      </p:sp>
      <p:pic>
        <p:nvPicPr>
          <p:cNvPr id="4" name="Содержимое 3" descr="57925105.png"/>
          <p:cNvPicPr>
            <a:picLocks noGrp="1" noChangeAspect="1"/>
          </p:cNvPicPr>
          <p:nvPr>
            <p:ph idx="1"/>
          </p:nvPr>
        </p:nvPicPr>
        <p:blipFill>
          <a:blip r:embed="rId3"/>
          <a:stretch>
            <a:fillRect/>
          </a:stretch>
        </p:blipFill>
        <p:spPr>
          <a:xfrm>
            <a:off x="1643042" y="1600200"/>
            <a:ext cx="5643602" cy="485349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lide-0.jpg"/>
          <p:cNvPicPr>
            <a:picLocks noChangeAspect="1"/>
          </p:cNvPicPr>
          <p:nvPr/>
        </p:nvPicPr>
        <p:blipFill>
          <a:blip r:embed="rId3"/>
          <a:stretch>
            <a:fillRect/>
          </a:stretch>
        </p:blipFill>
        <p:spPr>
          <a:xfrm>
            <a:off x="184756" y="142851"/>
            <a:ext cx="8959243" cy="67106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User\Documents\img2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Прямоугольник 1"/>
          <p:cNvSpPr/>
          <p:nvPr/>
        </p:nvSpPr>
        <p:spPr>
          <a:xfrm>
            <a:off x="500034" y="357166"/>
            <a:ext cx="4500594" cy="2677656"/>
          </a:xfrm>
          <a:prstGeom prst="rect">
            <a:avLst/>
          </a:prstGeom>
        </p:spPr>
        <p:txBody>
          <a:bodyPr wrap="square">
            <a:spAutoFit/>
          </a:bodyPr>
          <a:lstStyle/>
          <a:p>
            <a:r>
              <a:rPr lang="ru-RU" sz="2400" dirty="0" smtClean="0">
                <a:latin typeface="Times New Roman" pitchFamily="18" charset="0"/>
                <a:cs typeface="Times New Roman" pitchFamily="18" charset="0"/>
              </a:rPr>
              <a:t>   </a:t>
            </a:r>
          </a:p>
          <a:p>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Для </a:t>
            </a:r>
            <a:r>
              <a:rPr lang="ru-RU" sz="2400" dirty="0">
                <a:latin typeface="Times New Roman" pitchFamily="18" charset="0"/>
                <a:cs typeface="Times New Roman" pitchFamily="18" charset="0"/>
              </a:rPr>
              <a:t>выживания людям </a:t>
            </a:r>
            <a:r>
              <a:rPr lang="ru-RU" sz="2400" dirty="0" smtClean="0">
                <a:latin typeface="Times New Roman" pitchFamily="18" charset="0"/>
                <a:cs typeface="Times New Roman" pitchFamily="18" charset="0"/>
              </a:rPr>
              <a:t>   приходилось </a:t>
            </a:r>
            <a:r>
              <a:rPr lang="ru-RU" sz="2400" dirty="0">
                <a:latin typeface="Times New Roman" pitchFamily="18" charset="0"/>
                <a:cs typeface="Times New Roman" pitchFamily="18" charset="0"/>
              </a:rPr>
              <a:t>убивать </a:t>
            </a:r>
            <a:r>
              <a:rPr lang="ru-RU" sz="2400" dirty="0" smtClean="0">
                <a:latin typeface="Times New Roman" pitchFamily="18" charset="0"/>
                <a:cs typeface="Times New Roman" pitchFamily="18" charset="0"/>
              </a:rPr>
              <a:t>живность</a:t>
            </a:r>
            <a:r>
              <a:rPr lang="ru-RU" sz="2400" dirty="0">
                <a:latin typeface="Times New Roman" pitchFamily="18" charset="0"/>
                <a:cs typeface="Times New Roman" pitchFamily="18" charset="0"/>
              </a:rPr>
              <a:t>. Это было оправданно не только потребностью в пище, но необходимостью защиты от хищников.</a:t>
            </a:r>
          </a:p>
        </p:txBody>
      </p:sp>
      <p:pic>
        <p:nvPicPr>
          <p:cNvPr id="3074" name="Picture 2" descr="C:\Users\User\Documents\151.jpg"/>
          <p:cNvPicPr>
            <a:picLocks noChangeAspect="1" noChangeArrowheads="1"/>
          </p:cNvPicPr>
          <p:nvPr/>
        </p:nvPicPr>
        <p:blipFill>
          <a:blip r:embed="rId3"/>
          <a:srcRect/>
          <a:stretch>
            <a:fillRect/>
          </a:stretch>
        </p:blipFill>
        <p:spPr bwMode="auto">
          <a:xfrm>
            <a:off x="4286248" y="2071678"/>
            <a:ext cx="4405310" cy="435771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User\Documents\img2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Прямоугольник 1"/>
          <p:cNvSpPr/>
          <p:nvPr/>
        </p:nvSpPr>
        <p:spPr>
          <a:xfrm>
            <a:off x="285720" y="357166"/>
            <a:ext cx="4286280" cy="3785652"/>
          </a:xfrm>
          <a:prstGeom prst="rect">
            <a:avLst/>
          </a:prstGeom>
        </p:spPr>
        <p:txBody>
          <a:bodyPr wrap="square">
            <a:spAutoFit/>
          </a:bodyPr>
          <a:lstStyle/>
          <a:p>
            <a:r>
              <a:rPr lang="ru-RU" sz="2400" dirty="0" smtClean="0">
                <a:latin typeface="Times New Roman" pitchFamily="18" charset="0"/>
                <a:cs typeface="Times New Roman" pitchFamily="18" charset="0"/>
              </a:rPr>
              <a:t>        Человек</a:t>
            </a:r>
            <a:r>
              <a:rPr lang="ru-RU" sz="2400" dirty="0">
                <a:latin typeface="Times New Roman" pitchFamily="18" charset="0"/>
                <a:cs typeface="Times New Roman" pitchFamily="18" charset="0"/>
              </a:rPr>
              <a:t>, как самый опасный хищник, продолжает и сегодня охоту на зверей и птиц. И если для древнего человека это было оправданно необходимость, то современные охотники действует только ради собственного </a:t>
            </a:r>
            <a:r>
              <a:rPr lang="ru-RU" sz="2400" dirty="0" smtClean="0">
                <a:latin typeface="Times New Roman" pitchFamily="18" charset="0"/>
                <a:cs typeface="Times New Roman" pitchFamily="18" charset="0"/>
              </a:rPr>
              <a:t>удовольствия и</a:t>
            </a:r>
          </a:p>
          <a:p>
            <a:r>
              <a:rPr lang="ru-RU" sz="2400" dirty="0" smtClean="0">
                <a:latin typeface="Times New Roman" pitchFamily="18" charset="0"/>
                <a:cs typeface="Times New Roman" pitchFamily="18" charset="0"/>
              </a:rPr>
              <a:t>наживы.</a:t>
            </a:r>
            <a:endParaRPr lang="ru-RU" sz="2400" dirty="0">
              <a:latin typeface="Times New Roman" pitchFamily="18" charset="0"/>
              <a:cs typeface="Times New Roman" pitchFamily="18" charset="0"/>
            </a:endParaRPr>
          </a:p>
        </p:txBody>
      </p:sp>
      <p:pic>
        <p:nvPicPr>
          <p:cNvPr id="4098" name="Picture 2" descr="C:\Users\User\Documents\kuzbassovtsy_brakonery_zastrelili_kosul_na_molmilliona_rubley.jpg"/>
          <p:cNvPicPr>
            <a:picLocks noChangeAspect="1" noChangeArrowheads="1"/>
          </p:cNvPicPr>
          <p:nvPr/>
        </p:nvPicPr>
        <p:blipFill>
          <a:blip r:embed="rId3"/>
          <a:srcRect/>
          <a:stretch>
            <a:fillRect/>
          </a:stretch>
        </p:blipFill>
        <p:spPr bwMode="auto">
          <a:xfrm>
            <a:off x="4429124" y="357166"/>
            <a:ext cx="4071967" cy="3113726"/>
          </a:xfrm>
          <a:prstGeom prst="rect">
            <a:avLst/>
          </a:prstGeom>
          <a:noFill/>
        </p:spPr>
      </p:pic>
      <p:pic>
        <p:nvPicPr>
          <p:cNvPr id="4099" name="Picture 3" descr="C:\Users\User\Documents\img_20161005_wa0003.jpg"/>
          <p:cNvPicPr>
            <a:picLocks noChangeAspect="1" noChangeArrowheads="1"/>
          </p:cNvPicPr>
          <p:nvPr/>
        </p:nvPicPr>
        <p:blipFill>
          <a:blip r:embed="rId4"/>
          <a:srcRect/>
          <a:stretch>
            <a:fillRect/>
          </a:stretch>
        </p:blipFill>
        <p:spPr bwMode="auto">
          <a:xfrm>
            <a:off x="4643438" y="3643314"/>
            <a:ext cx="4023626" cy="3040523"/>
          </a:xfrm>
          <a:prstGeom prst="rect">
            <a:avLst/>
          </a:prstGeom>
          <a:noFill/>
        </p:spPr>
      </p:pic>
      <p:pic>
        <p:nvPicPr>
          <p:cNvPr id="4100" name="Picture 4" descr="C:\Users\User\Documents\181.jpg"/>
          <p:cNvPicPr>
            <a:picLocks noChangeAspect="1" noChangeArrowheads="1"/>
          </p:cNvPicPr>
          <p:nvPr/>
        </p:nvPicPr>
        <p:blipFill>
          <a:blip r:embed="rId5"/>
          <a:srcRect/>
          <a:stretch>
            <a:fillRect/>
          </a:stretch>
        </p:blipFill>
        <p:spPr bwMode="auto">
          <a:xfrm>
            <a:off x="785786" y="4071942"/>
            <a:ext cx="3452820" cy="258961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Users\User\Documents\img2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Прямоугольник 1"/>
          <p:cNvSpPr/>
          <p:nvPr/>
        </p:nvSpPr>
        <p:spPr>
          <a:xfrm>
            <a:off x="142844" y="357166"/>
            <a:ext cx="4929222" cy="3416320"/>
          </a:xfrm>
          <a:prstGeom prst="rect">
            <a:avLst/>
          </a:prstGeom>
        </p:spPr>
        <p:txBody>
          <a:bodyPr wrap="square">
            <a:spAutoFit/>
          </a:bodyPr>
          <a:lstStyle/>
          <a:p>
            <a:r>
              <a:rPr lang="ru-RU" sz="2400" dirty="0" smtClean="0">
                <a:latin typeface="Times New Roman" pitchFamily="18" charset="0"/>
                <a:cs typeface="Times New Roman" pitchFamily="18" charset="0"/>
              </a:rPr>
              <a:t>           Развитие </a:t>
            </a:r>
            <a:r>
              <a:rPr lang="ru-RU" sz="2400" dirty="0">
                <a:latin typeface="Times New Roman" pitchFamily="18" charset="0"/>
                <a:cs typeface="Times New Roman" pitchFamily="18" charset="0"/>
              </a:rPr>
              <a:t>промышленности, расширение </a:t>
            </a:r>
            <a:r>
              <a:rPr lang="ru-RU" sz="2400" dirty="0" smtClean="0">
                <a:latin typeface="Times New Roman" pitchFamily="18" charset="0"/>
                <a:cs typeface="Times New Roman" pitchFamily="18" charset="0"/>
              </a:rPr>
              <a:t> сельскохозяйственных </a:t>
            </a:r>
          </a:p>
          <a:p>
            <a:r>
              <a:rPr lang="ru-RU" sz="2400" dirty="0" smtClean="0">
                <a:latin typeface="Times New Roman" pitchFamily="18" charset="0"/>
                <a:cs typeface="Times New Roman" pitchFamily="18" charset="0"/>
              </a:rPr>
              <a:t>угодий</a:t>
            </a:r>
            <a:r>
              <a:rPr lang="ru-RU" sz="2400" dirty="0">
                <a:latin typeface="Times New Roman" pitchFamily="18" charset="0"/>
                <a:cs typeface="Times New Roman" pitchFamily="18" charset="0"/>
              </a:rPr>
              <a:t>, рост городов не лучшим образом отразились на положении животных. Загрязнение </a:t>
            </a:r>
            <a:r>
              <a:rPr lang="ru-RU" sz="2400" dirty="0" smtClean="0">
                <a:latin typeface="Times New Roman" pitchFamily="18" charset="0"/>
                <a:cs typeface="Times New Roman" pitchFamily="18" charset="0"/>
              </a:rPr>
              <a:t>воды </a:t>
            </a:r>
            <a:r>
              <a:rPr lang="ru-RU" sz="2400" dirty="0">
                <a:latin typeface="Times New Roman" pitchFamily="18" charset="0"/>
                <a:cs typeface="Times New Roman" pitchFamily="18" charset="0"/>
              </a:rPr>
              <a:t>и </a:t>
            </a:r>
            <a:r>
              <a:rPr lang="ru-RU" sz="2400" dirty="0" smtClean="0">
                <a:latin typeface="Times New Roman" pitchFamily="18" charset="0"/>
                <a:cs typeface="Times New Roman" pitchFamily="18" charset="0"/>
              </a:rPr>
              <a:t>воздуха приводит </a:t>
            </a:r>
            <a:r>
              <a:rPr lang="ru-RU" sz="2400" dirty="0">
                <a:latin typeface="Times New Roman" pitchFamily="18" charset="0"/>
                <a:cs typeface="Times New Roman" pitchFamily="18" charset="0"/>
              </a:rPr>
              <a:t>к естественному </a:t>
            </a:r>
            <a:r>
              <a:rPr lang="ru-RU" sz="2400" dirty="0" smtClean="0">
                <a:latin typeface="Times New Roman" pitchFamily="18" charset="0"/>
                <a:cs typeface="Times New Roman" pitchFamily="18" charset="0"/>
              </a:rPr>
              <a:t>вымиранию животных.</a:t>
            </a:r>
            <a:r>
              <a:rPr lang="ru-RU" sz="2400" dirty="0"/>
              <a:t> </a:t>
            </a:r>
            <a:r>
              <a:rPr lang="ru-RU" sz="2400" dirty="0">
                <a:latin typeface="Times New Roman" pitchFamily="18" charset="0"/>
                <a:cs typeface="Times New Roman" pitchFamily="18" charset="0"/>
              </a:rPr>
              <a:t>Остановить весь этот процесс способен только </a:t>
            </a:r>
            <a:r>
              <a:rPr lang="ru-RU" sz="2400" u="sng" dirty="0" smtClean="0">
                <a:solidFill>
                  <a:srgbClr val="FF0000"/>
                </a:solidFill>
                <a:latin typeface="Times New Roman" pitchFamily="18" charset="0"/>
                <a:cs typeface="Times New Roman" pitchFamily="18" charset="0"/>
              </a:rPr>
              <a:t>человек.</a:t>
            </a:r>
            <a:endParaRPr lang="ru-RU" sz="2400" u="sng" dirty="0">
              <a:solidFill>
                <a:srgbClr val="FF0000"/>
              </a:solidFill>
              <a:latin typeface="Times New Roman" pitchFamily="18" charset="0"/>
              <a:cs typeface="Times New Roman" pitchFamily="18" charset="0"/>
            </a:endParaRPr>
          </a:p>
        </p:txBody>
      </p:sp>
      <p:pic>
        <p:nvPicPr>
          <p:cNvPr id="5124" name="Picture 4" descr="C:\Users\User\Documents\o-CHINAPOLLUTION-facebook.jpg"/>
          <p:cNvPicPr>
            <a:picLocks noChangeAspect="1" noChangeArrowheads="1"/>
          </p:cNvPicPr>
          <p:nvPr/>
        </p:nvPicPr>
        <p:blipFill>
          <a:blip r:embed="rId3" cstate="print"/>
          <a:srcRect/>
          <a:stretch>
            <a:fillRect/>
          </a:stretch>
        </p:blipFill>
        <p:spPr bwMode="auto">
          <a:xfrm>
            <a:off x="4929190" y="357166"/>
            <a:ext cx="3786214" cy="2850791"/>
          </a:xfrm>
          <a:prstGeom prst="rect">
            <a:avLst/>
          </a:prstGeom>
          <a:noFill/>
        </p:spPr>
      </p:pic>
      <p:pic>
        <p:nvPicPr>
          <p:cNvPr id="5125" name="Picture 5" descr="C:\Users\User\Documents\1116547_record-47690.jpg"/>
          <p:cNvPicPr>
            <a:picLocks noChangeAspect="1" noChangeArrowheads="1"/>
          </p:cNvPicPr>
          <p:nvPr/>
        </p:nvPicPr>
        <p:blipFill>
          <a:blip r:embed="rId4"/>
          <a:srcRect/>
          <a:stretch>
            <a:fillRect/>
          </a:stretch>
        </p:blipFill>
        <p:spPr bwMode="auto">
          <a:xfrm>
            <a:off x="2857488" y="3429000"/>
            <a:ext cx="4429156" cy="316905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28.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 (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585</Words>
  <PresentationFormat>Экран (4:3)</PresentationFormat>
  <Paragraphs>58</Paragraphs>
  <Slides>29</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Слайд 1</vt:lpstr>
      <vt:lpstr>Цель занятия: Знакомство детей с международной природоохранной акцией «Всемирный день защиты животных» и формирование личностного понимания важности решения проблем остальных обитателей планеты Земля.</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Животные Красной Книги</vt:lpstr>
      <vt:lpstr>Слайд 18</vt:lpstr>
      <vt:lpstr>Слайд 19</vt:lpstr>
      <vt:lpstr>Слайд 20</vt:lpstr>
      <vt:lpstr>Слайд 21</vt:lpstr>
      <vt:lpstr>Слайд 22</vt:lpstr>
      <vt:lpstr>Чем мы можем помочь?</vt:lpstr>
      <vt:lpstr>Слайд 24</vt:lpstr>
      <vt:lpstr>Слайд 25</vt:lpstr>
      <vt:lpstr>Слайд 26</vt:lpstr>
      <vt:lpstr>Слайд 27</vt:lpstr>
      <vt:lpstr>Давайте жить дружно!</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пользрватель</dc:creator>
  <cp:lastModifiedBy>МДОУ_236-5</cp:lastModifiedBy>
  <cp:revision>6</cp:revision>
  <dcterms:created xsi:type="dcterms:W3CDTF">2018-10-03T20:16:47Z</dcterms:created>
  <dcterms:modified xsi:type="dcterms:W3CDTF">2021-12-24T04:40:27Z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1941041</vt:lpwstr>
  </property>
  <property fmtid="{D5CDD505-2E9C-101B-9397-08002B2CF9AE}" pid="3" name="NXPowerLiteSettings">
    <vt:lpwstr>F6000400038000</vt:lpwstr>
  </property>
  <property fmtid="{D5CDD505-2E9C-101B-9397-08002B2CF9AE}" pid="4" name="NXPowerLiteVersion">
    <vt:lpwstr>D4.3.1</vt:lpwstr>
  </property>
</Properties>
</file>