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7" r:id="rId4"/>
    <p:sldId id="260" r:id="rId5"/>
    <p:sldId id="263" r:id="rId6"/>
    <p:sldId id="262" r:id="rId7"/>
    <p:sldId id="265" r:id="rId8"/>
    <p:sldId id="266" r:id="rId9"/>
    <p:sldId id="267" r:id="rId10"/>
    <p:sldId id="268" r:id="rId11"/>
    <p:sldId id="261" r:id="rId12"/>
    <p:sldId id="264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2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0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7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36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4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4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7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9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B25C5-33B4-47C7-941F-457FE6588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4567" y="1750388"/>
            <a:ext cx="6016129" cy="3509769"/>
          </a:xfrm>
        </p:spPr>
        <p:txBody>
          <a:bodyPr anchor="b">
            <a:normAutofit fontScale="90000"/>
          </a:bodyPr>
          <a:lstStyle/>
          <a:p>
            <a:pPr algn="r"/>
            <a:r>
              <a:rPr lang="ru-RU" dirty="0">
                <a:solidFill>
                  <a:srgbClr val="FFFFFF"/>
                </a:solidFill>
              </a:rPr>
              <a:t>Первые шаги к рисованию с малышом.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Рисуем вместе</a:t>
            </a:r>
            <a:br>
              <a:rPr lang="ru-RU" dirty="0">
                <a:solidFill>
                  <a:srgbClr val="FFFFFF"/>
                </a:solidFill>
              </a:rPr>
            </a:br>
            <a:br>
              <a:rPr lang="ru-RU" dirty="0">
                <a:solidFill>
                  <a:srgbClr val="FFFFFF"/>
                </a:solidFill>
              </a:rPr>
            </a:br>
            <a:r>
              <a:rPr lang="ru-RU" sz="2200" dirty="0" err="1">
                <a:solidFill>
                  <a:srgbClr val="FFFFFF"/>
                </a:solidFill>
              </a:rPr>
              <a:t>Ст.воспитатель</a:t>
            </a:r>
            <a:r>
              <a:rPr lang="ru-RU" sz="2200" dirty="0">
                <a:solidFill>
                  <a:srgbClr val="FFFFFF"/>
                </a:solidFill>
              </a:rPr>
              <a:t> Суранова А.В.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3BFDE2-C631-4BB5-8AD2-CAE4DC6C2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04128" y="6511006"/>
            <a:ext cx="5221185" cy="346994"/>
          </a:xfrm>
        </p:spPr>
        <p:txBody>
          <a:bodyPr anchor="t">
            <a:normAutofit fontScale="85000" lnSpcReduction="20000"/>
          </a:bodyPr>
          <a:lstStyle/>
          <a:p>
            <a:r>
              <a:rPr lang="ru-RU" dirty="0">
                <a:solidFill>
                  <a:srgbClr val="FFFFFF"/>
                </a:solidFill>
                <a:latin typeface="+mj-lt"/>
              </a:rPr>
              <a:t>МДОУ «Детский сад №236»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Дети окна документы">
            <a:extLst>
              <a:ext uri="{FF2B5EF4-FFF2-40B4-BE49-F238E27FC236}">
                <a16:creationId xmlns:a16="http://schemas.microsoft.com/office/drawing/2014/main" id="{3AB56A11-A65A-486F-A4FF-ECC93A08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/>
        </p:blipFill>
        <p:spPr>
          <a:xfrm>
            <a:off x="122992" y="790853"/>
            <a:ext cx="6389763" cy="446930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2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7596E-B55F-4990-81EA-26393B19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119497"/>
            <a:ext cx="11265023" cy="115888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Примерное содержание работы по месяцам: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D5F738-E812-4BD8-9162-0FC6E82E2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100574"/>
              </p:ext>
            </p:extLst>
          </p:nvPr>
        </p:nvGraphicFramePr>
        <p:xfrm>
          <a:off x="215006" y="1278384"/>
          <a:ext cx="11573768" cy="4948191"/>
        </p:xfrm>
        <a:graphic>
          <a:graphicData uri="http://schemas.openxmlformats.org/drawingml/2006/table">
            <a:tbl>
              <a:tblPr/>
              <a:tblGrid>
                <a:gridCol w="6309619">
                  <a:extLst>
                    <a:ext uri="{9D8B030D-6E8A-4147-A177-3AD203B41FA5}">
                      <a16:colId xmlns:a16="http://schemas.microsoft.com/office/drawing/2014/main" val="414754488"/>
                    </a:ext>
                  </a:extLst>
                </a:gridCol>
                <a:gridCol w="3893900">
                  <a:extLst>
                    <a:ext uri="{9D8B030D-6E8A-4147-A177-3AD203B41FA5}">
                      <a16:colId xmlns:a16="http://schemas.microsoft.com/office/drawing/2014/main" val="777051892"/>
                    </a:ext>
                  </a:extLst>
                </a:gridCol>
                <a:gridCol w="1370249">
                  <a:extLst>
                    <a:ext uri="{9D8B030D-6E8A-4147-A177-3AD203B41FA5}">
                      <a16:colId xmlns:a16="http://schemas.microsoft.com/office/drawing/2014/main" val="2606452317"/>
                    </a:ext>
                  </a:extLst>
                </a:gridCol>
              </a:tblGrid>
              <a:tr h="418641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работы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30795"/>
                  </a:ext>
                </a:extLst>
              </a:tr>
              <a:tr h="25470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26433" marB="26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26433" marB="26433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3707723"/>
                  </a:ext>
                </a:extLst>
              </a:tr>
              <a:tr h="4163805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9-12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«Игры с красками» - рисование ладошкой и пальцами. Исследовательская деятельность ребенка, общение ребенка со взрослым, психоэмоциональное развитие, развитие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цветовосприятия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развитие внимания, развитие мелкой моторики, развитие «пассивной речи» ребенка.</a:t>
                      </a:r>
                    </a:p>
                    <a:p>
                      <a:pPr algn="l" fontAlgn="base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Содержание: 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манипуляция с красками.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Затем знакомим с цветом на ассоциативном уровне – желтое солнышко и желтая краска, синий мячик и синяя краска и т. д. Ребенок сначала находится на коленях у матери, а затем его можно посадить на отдельный стульчик, мама рядом.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занятия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55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2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B8F1E-1D2A-4C8E-8448-F0FFC389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"/>
            <a:ext cx="11277600" cy="14001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Игры для обучения рисованию в домашних условиях</a:t>
            </a:r>
            <a:br>
              <a:rPr lang="ru-RU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28801-58CC-4016-8A7A-EF348D8E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923924"/>
            <a:ext cx="11915775" cy="6010276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Соединялки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помощи такой игры можно научить ребенка рисовать прямые линии, она развивает логическое мышление. Необходимо приклеить к листу бумаги различные изображения и предложить малышу соединить их. При этом можно ставить конкретные условия: соединить предметы одного цвета, одной формы и так далее.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«Дорисуй картинку»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необходимо предложить ребенку простые задания – дорисовать глаза, уши, лучики солнца и прочее. В дальнейшем можно их усложнять – можно давать только половину рисунка, а ребенок должен симметрично изобразить вторую часть.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«Обведи предмет»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Такая игра учит ребенка рисовать предметы разной формы. Необходимо положить на лист бумаги кубики, стаканчики и прочие. Ребенок должен обводить их. Также можно обвести ручки малыша и свои руки, а затем сравнивать их размер.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«Трафареты»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Можно купить уже готовые трафареты или изготовить их самостоятельно – нарисовать или распечатать на принтере. Малыш должен будет обводить рисунки по имеющемуся контуру. Такая игра учит рисовать замкнутые линии, не выходя за обозначенные пределы.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Дорожки»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Нарисуйте на бумаге дорожки — две параллельные линии. Предложите малышу сначала обвести их пальчиком, а затем провести по ним карандашом.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«Кошки-мышки»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игры понадобится игрушечная кошка. На листе бумаги изобразить большой дом, а в нем много окон. В каждом окне нарисовать голову мышонка. Взрослый будет выполнять роль кошки. Необходимо говорить слова: «Кошка вышла на охоту, мышки быстро лезут в норки, пусть окошки закрывают и от кошки убегают». После этих слов нужно помочь мышкам спрятаться, иначе кошка их поймает. Для этого грызунов необходимо заштриховать простым карандашом. Ребенку необходимо заранее показать, как это правильно делать.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78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4BBE9-1A8A-4892-A62A-8F45EAF52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13" y="2437502"/>
            <a:ext cx="3277677" cy="219604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2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DCC82-4501-49F0-9857-FABD1A27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9086851" cy="16859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Поэтапный способ рисования</a:t>
            </a:r>
            <a:b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730FA-7766-4369-B7FD-D4593B37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976544"/>
            <a:ext cx="8788893" cy="588145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первых порах ребенок будет изображать каракули и несвязные рисунки. Постепенно нужно научить его рисовать предметы, а затем оформлять их в сюжеты.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малыша рисовать можно при помощи поэтапного способа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заключается в соблюдении определенной последовательности действий. Для облегчения задачи можно использовать уже готовые трафареты, схемы, простые инструкции.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при изображении собаки необходимо соблюдать такие этапы:</a:t>
            </a:r>
          </a:p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Изобразить небольшой круг – это будет головка животного.</a:t>
            </a:r>
          </a:p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Нарисовать глаза, нос и рот. Затем изобразить ушки. Эти детали должны быть пропорциональными по отношению к голове.</a:t>
            </a:r>
          </a:p>
          <a:p>
            <a:pPr marL="342900" lvl="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Нарисовать туловище, соблюдая пропорции. Можно сделать его полукруглым, с обоих сторон по 2 лапки, чтобы собака находилась в движении. Изобразить хвост – он может быть тоненьким, из одной линии, или более объемным.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изображении любого предмета необходимо объяснять ребенку, в какой последовательности это нужно делать.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2527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902F8-608E-4E35-A4F0-C3175267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6" y="1306071"/>
            <a:ext cx="5879136" cy="5551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0" dirty="0">
                <a:solidFill>
                  <a:srgbClr val="C00000"/>
                </a:solidFill>
                <a:effectLst/>
                <a:latin typeface="+mj-lt"/>
              </a:rPr>
              <a:t>Рисование с ребенком – </a:t>
            </a:r>
          </a:p>
          <a:p>
            <a:pPr marL="0" indent="0" algn="ctr">
              <a:buNone/>
            </a:pPr>
            <a:r>
              <a:rPr lang="ru-RU" b="1" i="0" dirty="0">
                <a:solidFill>
                  <a:srgbClr val="C00000"/>
                </a:solidFill>
                <a:effectLst/>
                <a:latin typeface="+mj-lt"/>
              </a:rPr>
              <a:t>это творческий процесс и ограничивать его может только ваша фантазия. </a:t>
            </a:r>
          </a:p>
          <a:p>
            <a:pPr marL="0" indent="0" algn="ctr">
              <a:buNone/>
            </a:pPr>
            <a:r>
              <a:rPr lang="ru-RU" b="1" i="0" dirty="0">
                <a:solidFill>
                  <a:srgbClr val="C00000"/>
                </a:solidFill>
                <a:effectLst/>
                <a:latin typeface="+mj-lt"/>
              </a:rPr>
              <a:t>Малыш с удовольствием будет увлекаться тем, что вы ему предложите.</a:t>
            </a:r>
          </a:p>
          <a:p>
            <a:pPr marL="0" indent="0" algn="ctr">
              <a:buNone/>
            </a:pPr>
            <a:r>
              <a:rPr lang="ru-RU" b="1" i="0" dirty="0">
                <a:solidFill>
                  <a:srgbClr val="C00000"/>
                </a:solidFill>
                <a:effectLst/>
                <a:latin typeface="+mj-lt"/>
              </a:rPr>
              <a:t> Экспериментируйте вместе и получайте удовольствие от совместного творчества.</a:t>
            </a:r>
            <a:br>
              <a:rPr lang="ru-RU" b="1" i="0" dirty="0">
                <a:solidFill>
                  <a:srgbClr val="C00000"/>
                </a:solidFill>
                <a:effectLst/>
                <a:latin typeface="+mj-lt"/>
              </a:rPr>
            </a:b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 descr="Изображение выглядит как человек, стена, сид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7AB999F-DF91-4811-9BAB-34847C0A2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49" b="-3"/>
          <a:stretch/>
        </p:blipFill>
        <p:spPr>
          <a:xfrm>
            <a:off x="7155486" y="1686366"/>
            <a:ext cx="4873443" cy="497637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044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A4786-368E-4BA8-ADEB-5CCE6AEC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899" y="179110"/>
            <a:ext cx="8145909" cy="961534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Когда начинать рисовать с малышом?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малыш, космический корабль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73C3714-555F-495A-918E-0E916228E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9" y="1140644"/>
            <a:ext cx="4115185" cy="306581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B3736367-22FF-445B-BD1E-A4767B58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40644"/>
            <a:ext cx="6781800" cy="5703759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 рисованию появляется у детей очень рано. Они видят, как рисуют и пишут старшие дети и взрослые, и стараются им подражать. Можно стимулировать этот интерес и не ждать, когда ребенок сам попросит у вас карандаши или краски, а специально предложить ему порисовать.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сначала он только наблюдает, как рисуете вы. Ведь его ручки еще довольно слабы, чтобы держать кисточку или карандаш.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Примерно с 4-6 месяцев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когда Ваш малыш уже может сидеть,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предложить ребенку порисовать красками пальчиками и ладошками. А когда ручки окрепнут, то есть ближе ко второму году жизни, предложите ему сначала кисточку, затем карандаши и фломастеры.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спешите с первых же занятий учить ребенка рисовать. Позвольте ему просто выводить на бумаге забавные каракули. Это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этап рисования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проходит ваш малыш. Специалисты называют его 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стадией марания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Примерно до 2 лет ваш маленький художник будет играть карандашом, просто чиркая им по бумаге и не создавая конкретных изображений.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00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71709-ED75-4AFE-9D23-EC864148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7" y="204649"/>
            <a:ext cx="2913061" cy="2195608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7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дают ребенку занятия рисованием?</a:t>
            </a:r>
            <a:br>
              <a:rPr lang="ru-RU" sz="37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E1718-85D3-4AB5-BD91-8E616F1A4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6"/>
          <a:stretch/>
        </p:blipFill>
        <p:spPr>
          <a:xfrm>
            <a:off x="5093950" y="204647"/>
            <a:ext cx="5350948" cy="2195609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FC721EA-B546-4162-A2B2-26624153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86025"/>
            <a:ext cx="12192000" cy="497204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вашего малыша разовьется мелкая моторика и координация рук, а это напрямую связано с развитием интеллекта. Значит, ваш ребенок научится логически рассуждать, у него будет хорошая память, внимание и связная речь.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подготавливает руку ребенка к письму.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Маленький художник научится различать цвета и оттенки,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геометрические фигуры, формы и размеры предметов, их положение в пространстве.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сможет выразить свои чувства и эмоции в рисунках.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Развивается воображение, речь, понятие эстетики у ребенка. Он научится гармонично сочетать цвета.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Стимулируется логическое мышление. Во время рисования малыш думает, как правильно изобразить предмет, какие цвета для этого использовать.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590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цветной, ребенок, челове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89335582-BECE-4DC8-9792-624559AE4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5603878" y="707948"/>
            <a:ext cx="6466129" cy="458977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8" name="Arc 4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6290A-A55E-4D33-A2F5-E113A126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650160"/>
            <a:ext cx="11510128" cy="45277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Что понадобится для рисования с малышом?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</a:b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ECDD25-4B21-4FD4-97B0-2763456C2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04" y="1027522"/>
            <a:ext cx="7449501" cy="58304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восковые мелки;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фломастеры (толстые, на водной основе);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пальчиковые краски;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цветные карандаши;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акварель;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кисточки;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стакан-непроливашка;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плотная бумага;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цветная бумага;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цветной картон;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точилка;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тряпка;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специальная одежда для ребенка.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3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42AD6-8239-4FB6-843F-ECECA206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619" y="106533"/>
            <a:ext cx="10132381" cy="102980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Первые шаги к рисованию:</a:t>
            </a:r>
          </a:p>
        </p:txBody>
      </p:sp>
      <p:sp>
        <p:nvSpPr>
          <p:cNvPr id="34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ребенок, молодой, мальчи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198877D9-2F9C-4008-B302-CB77FDD8F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70758" y="905523"/>
            <a:ext cx="4159065" cy="233948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7891BE3-8043-437D-8B8E-F19B12C8A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823" y="1056443"/>
            <a:ext cx="7446619" cy="562844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возрасте до 1 года основным инструментом для рисования у малыша будут его руки: пальчики, ладонь, а иногда и локти!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грудничкового возраста важен и интересен не результат, а сам процесс рисования. 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может быть приятнее, чем потрогать краску пальчиками, размазать ее по поверхности.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Начинать заниматься с малышом можно в ванной,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нервничать по поводу испорченных стен, пола и мебели.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Кроху можно не одевать и тогда одежда малышу прослужит дольше.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планируете рисовать в комнате, то организуйте пространство и время таким образом, чтобы не приходилось бегать за тряпкой и оставлять вашего малыша без присмотра.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бойтесь давать грудничку кисточку, но подберите ее такого размера, чтобы ребенок уверено и удобно держал ее в руке. Кисть не должна быть слишком маленькая или слишком большая. Причем кисточками могут быть абсолютно разные предметы.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и половинка какого-либо овоща, и губка для мытья посуды, и листик с дерева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другие предметы.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Любой предмет, который может сделать процесс рисования увлекательным заинтересует вашего малыша.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3571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8545E-5493-4CDF-8ADE-8B6C477D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9" y="150921"/>
            <a:ext cx="7476090" cy="153976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  <a:ea typeface="Times New Roman" panose="02020603050405020304" pitchFamily="18" charset="0"/>
              </a:rPr>
              <a:t>При обучении ребенка рисованию необходимо учитывать несколько советов:</a:t>
            </a:r>
            <a:br>
              <a:rPr lang="ru-RU" sz="2200" b="1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AF0FF-1A53-4329-8D76-D809C954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8" y="1212574"/>
            <a:ext cx="6596510" cy="6010551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ребенок начинает проявлять интерес к рисованию, необходимо поддерживать его в этом. Рекомендуется давать ему листы бумаги, краски, карандаши, а затем и фломастеры.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нужно ограничивать ребенка в рисовании какого-то определенного предмета, лучше дать волю его фантазиям. А конечный результат нельзя оценивать отрицательно. Лучше обсуждать содержание рисунка, чтобы малыш мог описать, что именно он изобразил.</a:t>
            </a:r>
          </a:p>
          <a:p>
            <a:pPr marL="342900" lvl="0" indent="-342900" algn="just"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Учитывать индивидуальные особенности ребенка. Некоторые дети боятся испачкаться, поэтому они могут отказаться от рисования пальчиками. В таком случае необходимо сразу учить малыша рисовать кисточкой.</a:t>
            </a:r>
          </a:p>
          <a:p>
            <a:pPr marL="342900" lvl="0" indent="-342900" algn="just"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сравнивать работы ребенка с образцом. Конечно, его результат будет отличаться. Лучше показать ребенку, как рисовать выбранный им предмет с использованием различных методик.</a:t>
            </a:r>
          </a:p>
          <a:p>
            <a:pPr marL="0" lvl="0" indent="0">
              <a:spcBef>
                <a:spcPts val="6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u-RU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00" dirty="0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ребенок, человек, маленьки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510A259-194C-42AD-B6D8-C27951CB5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/>
          <a:stretch/>
        </p:blipFill>
        <p:spPr>
          <a:xfrm>
            <a:off x="7956888" y="1059407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60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333F-BF78-487E-98FF-9CC61BD7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-115410"/>
            <a:ext cx="11238390" cy="1216241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Организация процесса рисования: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770B3-7483-4085-BC22-C94D9DBB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727968"/>
            <a:ext cx="11238390" cy="626763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сидит на руках у мамы, краски лучше помещать на плоскую поверхность (блюдце или пластмассовая крышка от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акварельных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красок), так ребенку легче брать краску.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рисования показываем ребенку предмет определенного цвета и называем его, затем показываем краску такого же цвета и опять называем цвет.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даем один цвет и знакомим с краской как изобразительным материалом.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сначала рисует мама, а потом окунаем пальчики ребенка в краску и даем ему возможность почувствовать консистенцию краски, рассмотреть свои пальчики.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даем двумя руками.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на первых занятиях надо показывать как можно размазывать краску по листу. Со временем он сам будет манипулировать с краской и бумагой.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увеличиваем количество цветов.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2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333F-BF78-487E-98FF-9CC61BD7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365125"/>
            <a:ext cx="10093448" cy="1325563"/>
          </a:xfrm>
        </p:spPr>
        <p:txBody>
          <a:bodyPr>
            <a:normAutofit/>
          </a:bodyPr>
          <a:lstStyle/>
          <a:p>
            <a:r>
              <a:rPr lang="ru-RU" sz="3700" b="1" dirty="0">
                <a:solidFill>
                  <a:srgbClr val="C00000"/>
                </a:solidFill>
              </a:rPr>
              <a:t>Периодичность первых шагов  творческого рисования: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770B3-7483-4085-BC22-C94D9DBB2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" y="1825625"/>
            <a:ext cx="6532517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проводить раз-два в неделю. Первые занятия, как правило, самые непродолжительные и будут длиться всего 2 - 3 минуты. </a:t>
            </a:r>
          </a:p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регулярного рисования это время может увеличиваться. Очень важно в процессе рисования следить за реакцией и эмоциональным настроем и состоянием ребенка. Внезапное ухудшение настроения или попытки разбросать бумагу и краски – сигнал к завершению.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человек, внутренний, стена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BBC59393-84DF-4459-9D3C-D5950E69F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28486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28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7596E-B55F-4990-81EA-26393B19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119497"/>
            <a:ext cx="11265023" cy="115888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Примерное содержание работы по месяцам: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D5F738-E812-4BD8-9162-0FC6E82E2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66335"/>
              </p:ext>
            </p:extLst>
          </p:nvPr>
        </p:nvGraphicFramePr>
        <p:xfrm>
          <a:off x="292963" y="1518083"/>
          <a:ext cx="11452193" cy="4707145"/>
        </p:xfrm>
        <a:graphic>
          <a:graphicData uri="http://schemas.openxmlformats.org/drawingml/2006/table">
            <a:tbl>
              <a:tblPr/>
              <a:tblGrid>
                <a:gridCol w="6229905">
                  <a:extLst>
                    <a:ext uri="{9D8B030D-6E8A-4147-A177-3AD203B41FA5}">
                      <a16:colId xmlns:a16="http://schemas.microsoft.com/office/drawing/2014/main" val="414754488"/>
                    </a:ext>
                  </a:extLst>
                </a:gridCol>
                <a:gridCol w="3866433">
                  <a:extLst>
                    <a:ext uri="{9D8B030D-6E8A-4147-A177-3AD203B41FA5}">
                      <a16:colId xmlns:a16="http://schemas.microsoft.com/office/drawing/2014/main" val="777051892"/>
                    </a:ext>
                  </a:extLst>
                </a:gridCol>
                <a:gridCol w="1355855">
                  <a:extLst>
                    <a:ext uri="{9D8B030D-6E8A-4147-A177-3AD203B41FA5}">
                      <a16:colId xmlns:a16="http://schemas.microsoft.com/office/drawing/2014/main" val="2606452317"/>
                    </a:ext>
                  </a:extLst>
                </a:gridCol>
              </a:tblGrid>
              <a:tr h="431253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работы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30795"/>
                  </a:ext>
                </a:extLst>
              </a:tr>
              <a:tr h="262375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26433" marB="26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66" marR="52866" marT="26433" marB="26433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3707723"/>
                  </a:ext>
                </a:extLst>
              </a:tr>
              <a:tr h="392275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6- 9 месяцев</a:t>
                      </a: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«Игры с красками» - рисование ладошкой и пальцами. Исследовательская деятельность ребенка, общение ребенка со взрослым, психоэмоциональное развитие, развитие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цветовосприятия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развитие внимания, развитие мелкой моторики.</a:t>
                      </a:r>
                    </a:p>
                    <a:p>
                      <a:pPr algn="l" fontAlgn="base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Содержание: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краской – как изобразительным материалом, бумагой.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размазывание краски по бумаге ладонью или пальцами. Ребенок находится на коленях у матери и она поощряет манипуляции ребенка с краской. Знакомство с цветом на ассоциативном уровне. </a:t>
                      </a: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занятия</a:t>
                      </a:r>
                    </a:p>
                  </a:txBody>
                  <a:tcPr marL="39649" marR="39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55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21568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RightStep">
      <a:dk1>
        <a:srgbClr val="000000"/>
      </a:dk1>
      <a:lt1>
        <a:srgbClr val="FFFFFF"/>
      </a:lt1>
      <a:dk2>
        <a:srgbClr val="412431"/>
      </a:dk2>
      <a:lt2>
        <a:srgbClr val="E2E8E8"/>
      </a:lt2>
      <a:accent1>
        <a:srgbClr val="E72F29"/>
      </a:accent1>
      <a:accent2>
        <a:srgbClr val="D56C17"/>
      </a:accent2>
      <a:accent3>
        <a:srgbClr val="B7A321"/>
      </a:accent3>
      <a:accent4>
        <a:srgbClr val="86B313"/>
      </a:accent4>
      <a:accent5>
        <a:srgbClr val="50BA21"/>
      </a:accent5>
      <a:accent6>
        <a:srgbClr val="15BD28"/>
      </a:accent6>
      <a:hlink>
        <a:srgbClr val="319194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1597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Aharoni</vt:lpstr>
      <vt:lpstr>Arial</vt:lpstr>
      <vt:lpstr>Avenir Next LT Pro</vt:lpstr>
      <vt:lpstr>Calibri</vt:lpstr>
      <vt:lpstr>Calibri Light</vt:lpstr>
      <vt:lpstr>Symbol</vt:lpstr>
      <vt:lpstr>Times New Roman</vt:lpstr>
      <vt:lpstr>Wingdings</vt:lpstr>
      <vt:lpstr>ShapesVTI</vt:lpstr>
      <vt:lpstr>Первые шаги к рисованию с малышом.  Рисуем вместе  Ст.воспитатель Суранова А.В.</vt:lpstr>
      <vt:lpstr> Когда начинать рисовать с малышом?</vt:lpstr>
      <vt:lpstr>Что дают ребенку занятия рисованием? </vt:lpstr>
      <vt:lpstr>Что понадобится для рисования с малышом? </vt:lpstr>
      <vt:lpstr>Первые шаги к рисованию:</vt:lpstr>
      <vt:lpstr>При обучении ребенка рисованию необходимо учитывать несколько советов: </vt:lpstr>
      <vt:lpstr>Организация процесса рисования:</vt:lpstr>
      <vt:lpstr>Периодичность первых шагов  творческого рисования:</vt:lpstr>
      <vt:lpstr>Примерное содержание работы по месяцам:</vt:lpstr>
      <vt:lpstr>Примерное содержание работы по месяцам:</vt:lpstr>
      <vt:lpstr>Игры для обучения рисованию в домашних условиях </vt:lpstr>
      <vt:lpstr>       Поэтапный способ рисования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рисунки малыша.  Рисуем вместе</dc:title>
  <dc:creator>yar@saintjim.me</dc:creator>
  <cp:lastModifiedBy>Office User</cp:lastModifiedBy>
  <cp:revision>24</cp:revision>
  <dcterms:created xsi:type="dcterms:W3CDTF">2021-03-14T08:50:22Z</dcterms:created>
  <dcterms:modified xsi:type="dcterms:W3CDTF">2022-10-16T15:29:44Z</dcterms:modified>
</cp:coreProperties>
</file>