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60" r:id="rId5"/>
    <p:sldId id="263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29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35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590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856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3760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2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605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58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10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73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84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52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29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91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DFC1A-1812-48B7-B399-20B74A0889D2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8ACB08-F23F-4C06-A39A-F517931E3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6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      «</a:t>
            </a:r>
            <a:r>
              <a:rPr lang="ru-RU" b="1" dirty="0"/>
              <a:t>Организация и </a:t>
            </a:r>
            <a:r>
              <a:rPr lang="ru-RU" b="1" dirty="0" smtClean="0"/>
              <a:t>   проведение </a:t>
            </a:r>
            <a:r>
              <a:rPr lang="ru-RU" b="1" dirty="0"/>
              <a:t>прогулки в ДОУ»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93649" y="4777381"/>
            <a:ext cx="8915399" cy="1126283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/>
              <a:t>                                                             </a:t>
            </a:r>
          </a:p>
          <a:p>
            <a:endParaRPr lang="ru-RU" sz="7200" b="1" dirty="0"/>
          </a:p>
          <a:p>
            <a:endParaRPr lang="ru-RU" sz="7200" b="1" dirty="0" smtClean="0"/>
          </a:p>
          <a:p>
            <a:pPr algn="r"/>
            <a:r>
              <a:rPr lang="ru-RU" sz="7200" b="1" dirty="0" smtClean="0">
                <a:solidFill>
                  <a:schemeClr val="tx1"/>
                </a:solidFill>
              </a:rPr>
              <a:t>Воспитатель </a:t>
            </a:r>
            <a:r>
              <a:rPr lang="ru-RU" sz="7200" b="1" dirty="0">
                <a:solidFill>
                  <a:schemeClr val="tx1"/>
                </a:solidFill>
              </a:rPr>
              <a:t>МДОУ «Детский сад № 236»</a:t>
            </a:r>
          </a:p>
          <a:p>
            <a:r>
              <a:rPr lang="ru-RU" sz="7200" b="1" dirty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ru-RU" sz="7200" b="1" dirty="0" smtClean="0">
                <a:solidFill>
                  <a:schemeClr val="tx1"/>
                </a:solidFill>
              </a:rPr>
              <a:t> Стрекачева </a:t>
            </a:r>
            <a:r>
              <a:rPr lang="ru-RU" sz="7200" b="1" dirty="0">
                <a:solidFill>
                  <a:schemeClr val="tx1"/>
                </a:solidFill>
              </a:rPr>
              <a:t>А.А</a:t>
            </a:r>
            <a:r>
              <a:rPr lang="ru-RU" sz="72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7200" b="1" dirty="0">
                <a:solidFill>
                  <a:schemeClr val="tx1"/>
                </a:solidFill>
              </a:rPr>
              <a:t> </a:t>
            </a:r>
            <a:r>
              <a:rPr lang="ru-RU" sz="7200" b="1" dirty="0" smtClean="0">
                <a:solidFill>
                  <a:schemeClr val="tx1"/>
                </a:solidFill>
              </a:rPr>
              <a:t>                                                              Февраль 2020 г.</a:t>
            </a:r>
            <a:endParaRPr lang="ru-RU" sz="7200" b="1" dirty="0">
              <a:solidFill>
                <a:schemeClr val="tx1"/>
              </a:solidFill>
            </a:endParaRPr>
          </a:p>
          <a:p>
            <a:r>
              <a:rPr lang="ru-RU" sz="7200" b="1" dirty="0"/>
              <a:t>    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Февраль, 2020 г.</a:t>
            </a:r>
          </a:p>
        </p:txBody>
      </p:sp>
    </p:spTree>
    <p:extLst>
      <p:ext uri="{BB962C8B-B14F-4D97-AF65-F5344CB8AC3E}">
        <p14:creationId xmlns:p14="http://schemas.microsoft.com/office/powerpoint/2010/main" val="3992444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Подвижные игры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873" y="1422399"/>
            <a:ext cx="9047739" cy="520007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Продолжительность п/ и для детей 2 – 4 лет – 6-10 минут. Рекомендуются игры с текстом (подражание действиям воспитателя).</a:t>
            </a:r>
          </a:p>
          <a:p>
            <a:r>
              <a:rPr lang="ru-RU" sz="2000" dirty="0">
                <a:solidFill>
                  <a:schemeClr val="tx1"/>
                </a:solidFill>
              </a:rPr>
              <a:t>В группе детей 4 -5 лет воспитатель распределяет роли среди детей (роль водящего выполняет ребенок, который может справиться с этой задачей). </a:t>
            </a:r>
          </a:p>
          <a:p>
            <a:r>
              <a:rPr lang="ru-RU" sz="2000" dirty="0">
                <a:solidFill>
                  <a:schemeClr val="tx1"/>
                </a:solidFill>
              </a:rPr>
              <a:t>Продолжительность п/ и для детей 5 – 7 лет – 10-15 минут. Для детей этого возраста проводятся игры- эстафеты, спортивные игры, игры </a:t>
            </a:r>
            <a:r>
              <a:rPr lang="ru-RU" sz="2000" dirty="0" smtClean="0">
                <a:solidFill>
                  <a:schemeClr val="tx1"/>
                </a:solidFill>
              </a:rPr>
              <a:t>с </a:t>
            </a:r>
            <a:r>
              <a:rPr lang="ru-RU" sz="2000" dirty="0">
                <a:solidFill>
                  <a:schemeClr val="tx1"/>
                </a:solidFill>
              </a:rPr>
              <a:t>элементами соревнования.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Каждый </a:t>
            </a:r>
            <a:r>
              <a:rPr lang="ru-RU" sz="2400" b="1" dirty="0">
                <a:solidFill>
                  <a:schemeClr val="tx1"/>
                </a:solidFill>
              </a:rPr>
              <a:t>месяц разучивание 2-3 п/и (повтор в течение месяца и закрепление 3-4 раза в год).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09387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Варианты выносного материала:</a:t>
            </a:r>
            <a:br>
              <a:rPr lang="ru-RU" sz="3200" b="1" dirty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5817" y="1357745"/>
            <a:ext cx="10132291" cy="5329381"/>
          </a:xfrm>
        </p:spPr>
        <p:txBody>
          <a:bodyPr>
            <a:normAutofit/>
          </a:bodyPr>
          <a:lstStyle/>
          <a:p>
            <a:pPr lvl="0"/>
            <a:r>
              <a:rPr lang="ru-RU" sz="2000" b="1" dirty="0">
                <a:solidFill>
                  <a:schemeClr val="tx1"/>
                </a:solidFill>
              </a:rPr>
              <a:t>Для песочницы: </a:t>
            </a:r>
            <a:r>
              <a:rPr lang="ru-RU" sz="2000" dirty="0">
                <a:solidFill>
                  <a:schemeClr val="tx1"/>
                </a:solidFill>
              </a:rPr>
              <a:t>совочки, ведёрки, формочки, ситечки, машинки (грузовики, экскаваторы). Для украшения построек из песка пригодятся флажки, кубики, пластиковые окошки и др.</a:t>
            </a:r>
          </a:p>
          <a:p>
            <a:pPr lvl="0"/>
            <a:r>
              <a:rPr lang="ru-RU" sz="2000" b="1" dirty="0">
                <a:solidFill>
                  <a:schemeClr val="tx1"/>
                </a:solidFill>
              </a:rPr>
              <a:t>Для подвижных игр и спортивных упражнений: </a:t>
            </a:r>
            <a:r>
              <a:rPr lang="ru-RU" sz="2000" dirty="0">
                <a:solidFill>
                  <a:schemeClr val="tx1"/>
                </a:solidFill>
              </a:rPr>
              <a:t>наборы для лапты, городков, маски, кегли, мячи, скакалки, резиночки, обручи, в зимнее время — санки и ледянки.</a:t>
            </a:r>
          </a:p>
          <a:p>
            <a:pPr lvl="0"/>
            <a:r>
              <a:rPr lang="ru-RU" sz="2000" b="1" dirty="0">
                <a:solidFill>
                  <a:schemeClr val="tx1"/>
                </a:solidFill>
              </a:rPr>
              <a:t>Для наблюдений: </a:t>
            </a:r>
            <a:r>
              <a:rPr lang="ru-RU" sz="2000" dirty="0">
                <a:solidFill>
                  <a:schemeClr val="tx1"/>
                </a:solidFill>
              </a:rPr>
              <a:t>сачки-ветроуказатели, вертушки, цветные стёкла (безопасные, лучше пластиковые), солнцезащитные очки, лупы.</a:t>
            </a:r>
          </a:p>
          <a:p>
            <a:pPr lvl="0"/>
            <a:r>
              <a:rPr lang="ru-RU" sz="2000" b="1" dirty="0">
                <a:solidFill>
                  <a:schemeClr val="tx1"/>
                </a:solidFill>
              </a:rPr>
              <a:t>Для игр: </a:t>
            </a:r>
            <a:r>
              <a:rPr lang="ru-RU" sz="2000" dirty="0">
                <a:solidFill>
                  <a:schemeClr val="tx1"/>
                </a:solidFill>
              </a:rPr>
              <a:t>куклы, игрушечные коляски или санки, машинки, кубики, набор кукольной посуды, набор для игры в магазин, наборы для игр с водой.</a:t>
            </a:r>
          </a:p>
          <a:p>
            <a:pPr lvl="0"/>
            <a:r>
              <a:rPr lang="ru-RU" sz="2000" b="1" dirty="0">
                <a:solidFill>
                  <a:schemeClr val="tx1"/>
                </a:solidFill>
              </a:rPr>
              <a:t>Для творческой деятельности</a:t>
            </a:r>
            <a:r>
              <a:rPr lang="ru-RU" sz="2000" dirty="0">
                <a:solidFill>
                  <a:schemeClr val="tx1"/>
                </a:solidFill>
              </a:rPr>
              <a:t>: листы бумаги или картона, раскраски, краски и кисти для рисования, пластилин.</a:t>
            </a:r>
          </a:p>
          <a:p>
            <a:pPr lvl="0"/>
            <a:r>
              <a:rPr lang="ru-RU" sz="2000" b="1" dirty="0">
                <a:solidFill>
                  <a:schemeClr val="tx1"/>
                </a:solidFill>
              </a:rPr>
              <a:t>Для развития речи: </a:t>
            </a:r>
            <a:r>
              <a:rPr lang="ru-RU" sz="2000" dirty="0">
                <a:solidFill>
                  <a:schemeClr val="tx1"/>
                </a:solidFill>
              </a:rPr>
              <a:t>книги для чтения и обсуждения, альбомы и открытки с иллюстрациями для рассматривания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690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Структура прогулки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50109"/>
            <a:ext cx="8915400" cy="508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Наблюдение, рассматривание. 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 Трудовая </a:t>
            </a:r>
            <a:r>
              <a:rPr lang="ru-RU" sz="2600" dirty="0">
                <a:solidFill>
                  <a:schemeClr val="tx1"/>
                </a:solidFill>
              </a:rPr>
              <a:t>деятельность. 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 Индивидуальная </a:t>
            </a:r>
            <a:r>
              <a:rPr lang="ru-RU" sz="2600" dirty="0">
                <a:solidFill>
                  <a:schemeClr val="tx1"/>
                </a:solidFill>
              </a:rPr>
              <a:t>работа с детьми. 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 Самостоятельная </a:t>
            </a:r>
            <a:r>
              <a:rPr lang="ru-RU" sz="2600" dirty="0">
                <a:solidFill>
                  <a:schemeClr val="tx1"/>
                </a:solidFill>
              </a:rPr>
              <a:t>деятельность </a:t>
            </a:r>
            <a:r>
              <a:rPr lang="ru-RU" sz="2600" dirty="0" smtClean="0">
                <a:solidFill>
                  <a:schemeClr val="tx1"/>
                </a:solidFill>
              </a:rPr>
              <a:t>детей</a:t>
            </a:r>
            <a:r>
              <a:rPr lang="ru-RU" sz="2600" dirty="0">
                <a:solidFill>
                  <a:schemeClr val="tx1"/>
                </a:solidFill>
              </a:rPr>
              <a:t>. </a:t>
            </a:r>
          </a:p>
          <a:p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Подвижные </a:t>
            </a:r>
            <a:r>
              <a:rPr lang="ru-RU" sz="2600" dirty="0">
                <a:solidFill>
                  <a:schemeClr val="tx1"/>
                </a:solidFill>
              </a:rPr>
              <a:t>игры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Каждый </a:t>
            </a:r>
            <a:r>
              <a:rPr lang="ru-RU" sz="2400" b="1" dirty="0">
                <a:solidFill>
                  <a:schemeClr val="tx1"/>
                </a:solidFill>
              </a:rPr>
              <a:t>из обязательных компонентов прогулки занимает по времени </a:t>
            </a:r>
            <a:r>
              <a:rPr lang="ru-RU" sz="2400" b="1" dirty="0" smtClean="0">
                <a:solidFill>
                  <a:schemeClr val="tx1"/>
                </a:solidFill>
              </a:rPr>
              <a:t>от </a:t>
            </a:r>
            <a:r>
              <a:rPr lang="ru-RU" sz="2400" b="1" dirty="0">
                <a:solidFill>
                  <a:schemeClr val="tx1"/>
                </a:solidFill>
              </a:rPr>
              <a:t>7 до </a:t>
            </a:r>
            <a:r>
              <a:rPr lang="ru-RU" sz="2400" b="1" dirty="0" smtClean="0">
                <a:solidFill>
                  <a:schemeClr val="tx1"/>
                </a:solidFill>
              </a:rPr>
              <a:t>15 минут </a:t>
            </a:r>
            <a:r>
              <a:rPr lang="ru-RU" sz="2400" b="1" dirty="0" smtClean="0">
                <a:solidFill>
                  <a:schemeClr val="tx1"/>
                </a:solidFill>
              </a:rPr>
              <a:t>для детей 2 -4 лет </a:t>
            </a:r>
            <a:r>
              <a:rPr lang="ru-RU" sz="2400" b="1" dirty="0">
                <a:solidFill>
                  <a:schemeClr val="tx1"/>
                </a:solidFill>
              </a:rPr>
              <a:t>и от 20 до 25 минут </a:t>
            </a:r>
            <a:r>
              <a:rPr lang="ru-RU" sz="2400" b="1" dirty="0" smtClean="0">
                <a:solidFill>
                  <a:schemeClr val="tx1"/>
                </a:solidFill>
              </a:rPr>
              <a:t>для </a:t>
            </a:r>
            <a:r>
              <a:rPr lang="ru-RU" sz="2400" b="1" dirty="0">
                <a:solidFill>
                  <a:schemeClr val="tx1"/>
                </a:solidFill>
              </a:rPr>
              <a:t>детей </a:t>
            </a:r>
            <a:r>
              <a:rPr lang="ru-RU" sz="2400" b="1" dirty="0" smtClean="0">
                <a:solidFill>
                  <a:schemeClr val="tx1"/>
                </a:solidFill>
              </a:rPr>
              <a:t>5 - 7 </a:t>
            </a:r>
            <a:r>
              <a:rPr lang="ru-RU" sz="2400" b="1" dirty="0">
                <a:solidFill>
                  <a:schemeClr val="tx1"/>
                </a:solidFill>
              </a:rPr>
              <a:t>лет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7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Последовательность компонентов прогулки варьируется в зависимости от: 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предшествующей деятельности детей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времени года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индивидуально-возрастных особенностей </a:t>
            </a:r>
            <a:r>
              <a:rPr lang="ru-RU" sz="3200" dirty="0" smtClean="0">
                <a:solidFill>
                  <a:schemeClr val="tx1"/>
                </a:solidFill>
              </a:rPr>
              <a:t>детей</a:t>
            </a:r>
          </a:p>
          <a:p>
            <a:r>
              <a:rPr lang="ru-RU" sz="3200" dirty="0">
                <a:solidFill>
                  <a:schemeClr val="tx1"/>
                </a:solidFill>
              </a:rPr>
              <a:t> познавательных интересов детей.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7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оследовательность </a:t>
            </a:r>
            <a:r>
              <a:rPr lang="ru-RU" b="1" dirty="0">
                <a:solidFill>
                  <a:schemeClr val="tx1"/>
                </a:solidFill>
              </a:rPr>
              <a:t>наблюдения</a:t>
            </a:r>
            <a:r>
              <a:rPr lang="ru-RU" b="1" dirty="0" smtClean="0">
                <a:solidFill>
                  <a:schemeClr val="tx1"/>
                </a:solidFill>
              </a:rPr>
              <a:t> :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0" y="1450109"/>
            <a:ext cx="9066211" cy="4996873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200" dirty="0" smtClean="0">
                <a:solidFill>
                  <a:schemeClr val="tx1"/>
                </a:solidFill>
              </a:rPr>
              <a:t>установление фактов;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</a:rPr>
              <a:t>формирование связи между частями объекта; 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</a:rPr>
              <a:t>накопление представлений у детей; 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</a:rPr>
              <a:t>проведение сопоставления; 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</a:rPr>
              <a:t>выводы и установление связи между проводимым сейчас наблюдением и проведенным ранее. </a:t>
            </a:r>
          </a:p>
          <a:p>
            <a:pPr marL="0" lvl="0" indent="0">
              <a:buNone/>
            </a:pPr>
            <a:endParaRPr lang="ru-RU" sz="2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</a:rPr>
              <a:t>Наблюдения в группе детей 2 - 4 должны занимать не более 7-10 </a:t>
            </a:r>
            <a:r>
              <a:rPr lang="ru-RU" sz="2600" b="1" dirty="0" smtClean="0">
                <a:solidFill>
                  <a:schemeClr val="tx1"/>
                </a:solidFill>
              </a:rPr>
              <a:t>минут.</a:t>
            </a:r>
            <a:endParaRPr lang="ru-RU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</a:rPr>
              <a:t> Для детей 5 -7 лет наблюдения должны составлять от 15 до 25 минут</a:t>
            </a:r>
            <a:r>
              <a:rPr lang="ru-RU" sz="26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78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Формы </a:t>
            </a:r>
            <a:r>
              <a:rPr lang="ru-RU" b="1" dirty="0">
                <a:solidFill>
                  <a:schemeClr val="tx1"/>
                </a:solidFill>
              </a:rPr>
              <a:t>организации </a:t>
            </a:r>
            <a:r>
              <a:rPr lang="ru-RU" b="1" dirty="0" smtClean="0">
                <a:solidFill>
                  <a:schemeClr val="tx1"/>
                </a:solidFill>
              </a:rPr>
              <a:t>трудовой деятельности детей: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/>
              <a:t>индивидуальные трудовые поручения;</a:t>
            </a:r>
          </a:p>
          <a:p>
            <a:pPr lvl="0"/>
            <a:r>
              <a:rPr lang="ru-RU" sz="2000" dirty="0"/>
              <a:t>работа в группах; </a:t>
            </a:r>
          </a:p>
          <a:p>
            <a:pPr lvl="0"/>
            <a:r>
              <a:rPr lang="ru-RU" sz="2000" dirty="0"/>
              <a:t>коллективный труд. </a:t>
            </a:r>
            <a:endParaRPr lang="ru-RU" sz="2000" dirty="0" smtClean="0"/>
          </a:p>
          <a:p>
            <a:pPr marL="0" indent="0"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Задания должны быть </a:t>
            </a:r>
            <a:r>
              <a:rPr lang="ru-RU" sz="2400" b="1" dirty="0">
                <a:solidFill>
                  <a:schemeClr val="tx1"/>
                </a:solidFill>
              </a:rPr>
              <a:t>посильными, интересными и </a:t>
            </a:r>
            <a:r>
              <a:rPr lang="ru-RU" sz="2400" b="1" dirty="0" smtClean="0">
                <a:solidFill>
                  <a:schemeClr val="tx1"/>
                </a:solidFill>
              </a:rPr>
              <a:t>разнообразными,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а </a:t>
            </a:r>
            <a:r>
              <a:rPr lang="ru-RU" sz="2400" b="1" dirty="0">
                <a:solidFill>
                  <a:schemeClr val="tx1"/>
                </a:solidFill>
              </a:rPr>
              <a:t>по длительности – не превышали 5-15 минут для детей 2 -4 лет и 15- 20 для детей 5 -7 лет. </a:t>
            </a:r>
          </a:p>
        </p:txBody>
      </p:sp>
    </p:spTree>
    <p:extLst>
      <p:ext uri="{BB962C8B-B14F-4D97-AF65-F5344CB8AC3E}">
        <p14:creationId xmlns:p14="http://schemas.microsoft.com/office/powerpoint/2010/main" val="381226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Индивидуальная работа.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524000"/>
            <a:ext cx="8915400" cy="5070764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>
                <a:solidFill>
                  <a:schemeClr val="tx1"/>
                </a:solidFill>
              </a:rPr>
              <a:t>с</a:t>
            </a:r>
            <a:r>
              <a:rPr lang="ru-RU" sz="2900" dirty="0" smtClean="0">
                <a:solidFill>
                  <a:schemeClr val="tx1"/>
                </a:solidFill>
              </a:rPr>
              <a:t>овершенствование основных видов движений,</a:t>
            </a:r>
            <a:endParaRPr lang="ru-RU" sz="2900" dirty="0">
              <a:solidFill>
                <a:schemeClr val="tx1"/>
              </a:solidFill>
            </a:endParaRPr>
          </a:p>
          <a:p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>
                <a:solidFill>
                  <a:schemeClr val="tx1"/>
                </a:solidFill>
              </a:rPr>
              <a:t>разучивание или отработка физкультурного упражнения с одним или несколькими отстающими детьми</a:t>
            </a:r>
            <a:r>
              <a:rPr lang="ru-RU" sz="2900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>
                <a:solidFill>
                  <a:schemeClr val="tx1"/>
                </a:solidFill>
              </a:rPr>
              <a:t>отработка звукопроизношения, </a:t>
            </a:r>
            <a:endParaRPr lang="ru-RU" sz="2900" dirty="0" smtClean="0">
              <a:solidFill>
                <a:schemeClr val="tx1"/>
              </a:solidFill>
            </a:endParaRPr>
          </a:p>
          <a:p>
            <a:r>
              <a:rPr lang="ru-RU" sz="2900" dirty="0" smtClean="0">
                <a:solidFill>
                  <a:schemeClr val="tx1"/>
                </a:solidFill>
              </a:rPr>
              <a:t>заучивание </a:t>
            </a:r>
            <a:r>
              <a:rPr lang="ru-RU" sz="2900" dirty="0">
                <a:solidFill>
                  <a:schemeClr val="tx1"/>
                </a:solidFill>
              </a:rPr>
              <a:t>стихов, потешек, слов и мелодии песни, которую разучивали на музыкальном занятии</a:t>
            </a:r>
            <a:r>
              <a:rPr lang="ru-RU" sz="2900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sz="2900" dirty="0" smtClean="0">
                <a:solidFill>
                  <a:schemeClr val="tx1"/>
                </a:solidFill>
              </a:rPr>
              <a:t> беседы,</a:t>
            </a:r>
          </a:p>
          <a:p>
            <a:r>
              <a:rPr lang="ru-RU" sz="2900" dirty="0">
                <a:solidFill>
                  <a:schemeClr val="tx1"/>
                </a:solidFill>
              </a:rPr>
              <a:t>н</a:t>
            </a:r>
            <a:r>
              <a:rPr lang="ru-RU" sz="2900" dirty="0" smtClean="0">
                <a:solidFill>
                  <a:schemeClr val="tx1"/>
                </a:solidFill>
              </a:rPr>
              <a:t>аблюдения. </a:t>
            </a:r>
            <a:endParaRPr lang="ru-RU" sz="2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100" b="1" dirty="0" smtClean="0">
                <a:solidFill>
                  <a:schemeClr val="tx1"/>
                </a:solidFill>
              </a:rPr>
              <a:t>Индивидуальная </a:t>
            </a:r>
            <a:r>
              <a:rPr lang="ru-RU" sz="3100" b="1" dirty="0">
                <a:solidFill>
                  <a:schemeClr val="tx1"/>
                </a:solidFill>
              </a:rPr>
              <a:t>работа на прогулке тщательно планируется. Важно, чтобы ребенок, с которым ведется индивидуальная работа, понимал ее необходимость и охотно выполнял предложенные задания.</a:t>
            </a:r>
            <a:endParaRPr lang="ru-RU" sz="3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7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7890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Самостоятельная деятельность детей.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Самостоятельная деятельность детей - свободная деятельность воспитанников в условиях созданной педагогами предметно-развивающей образовательной среды, обеспечивающая выбор каждым ребенком деятельности по интересам и позволяющей ему взаимодействовать со сверстниками или действовать индивидуально.</a:t>
            </a:r>
          </a:p>
        </p:txBody>
      </p:sp>
    </p:spTree>
    <p:extLst>
      <p:ext uri="{BB962C8B-B14F-4D97-AF65-F5344CB8AC3E}">
        <p14:creationId xmlns:p14="http://schemas.microsoft.com/office/powerpoint/2010/main" val="380854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Самостоятельная деятельность детей.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1810328"/>
            <a:ext cx="8911687" cy="470130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п</a:t>
            </a:r>
            <a:r>
              <a:rPr lang="ru-RU" sz="2000" dirty="0" smtClean="0">
                <a:solidFill>
                  <a:schemeClr val="tx1"/>
                </a:solidFill>
              </a:rPr>
              <a:t>одвижные игры,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</a:t>
            </a:r>
            <a:r>
              <a:rPr lang="ru-RU" sz="2000" dirty="0" smtClean="0">
                <a:solidFill>
                  <a:schemeClr val="tx1"/>
                </a:solidFill>
              </a:rPr>
              <a:t>южетно-ролевые игры,</a:t>
            </a:r>
          </a:p>
          <a:p>
            <a:r>
              <a:rPr lang="ru-RU" sz="2000" dirty="0">
                <a:solidFill>
                  <a:schemeClr val="tx1"/>
                </a:solidFill>
              </a:rPr>
              <a:t>д</a:t>
            </a:r>
            <a:r>
              <a:rPr lang="ru-RU" sz="2000" dirty="0" smtClean="0">
                <a:solidFill>
                  <a:schemeClr val="tx1"/>
                </a:solidFill>
              </a:rPr>
              <a:t>идактические игры,</a:t>
            </a:r>
          </a:p>
          <a:p>
            <a:r>
              <a:rPr lang="ru-RU" sz="2000" dirty="0">
                <a:solidFill>
                  <a:schemeClr val="tx1"/>
                </a:solidFill>
              </a:rPr>
              <a:t>т</a:t>
            </a:r>
            <a:r>
              <a:rPr lang="ru-RU" sz="2000" dirty="0" smtClean="0">
                <a:solidFill>
                  <a:schemeClr val="tx1"/>
                </a:solidFill>
              </a:rPr>
              <a:t>ворческая деятельность,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опыты,</a:t>
            </a:r>
          </a:p>
          <a:p>
            <a:r>
              <a:rPr lang="ru-RU" sz="2000" dirty="0">
                <a:solidFill>
                  <a:schemeClr val="tx1"/>
                </a:solidFill>
              </a:rPr>
              <a:t>э</a:t>
            </a:r>
            <a:r>
              <a:rPr lang="ru-RU" sz="2000" dirty="0" smtClean="0">
                <a:solidFill>
                  <a:schemeClr val="tx1"/>
                </a:solidFill>
              </a:rPr>
              <a:t>ксперименты.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Самостоятельная </a:t>
            </a:r>
            <a:r>
              <a:rPr lang="ru-RU" sz="2400" b="1" dirty="0">
                <a:solidFill>
                  <a:schemeClr val="tx1"/>
                </a:solidFill>
              </a:rPr>
              <a:t>игровая деятельность на прогулке осуществляется под контролем и руководством педагога</a:t>
            </a:r>
            <a:r>
              <a:rPr lang="ru-RU" sz="2400" dirty="0"/>
              <a:t>. 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41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Подвижные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8544" y="1690255"/>
            <a:ext cx="8826067" cy="4220967"/>
          </a:xfrm>
        </p:spPr>
        <p:txBody>
          <a:bodyPr>
            <a:normAutofit/>
          </a:bodyPr>
          <a:lstStyle/>
          <a:p>
            <a:r>
              <a:rPr lang="ru-RU" sz="2000" dirty="0"/>
              <a:t>с</a:t>
            </a:r>
            <a:r>
              <a:rPr lang="ru-RU" sz="2000" dirty="0" smtClean="0"/>
              <a:t>южетные,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гры с правилами,</a:t>
            </a:r>
          </a:p>
          <a:p>
            <a:r>
              <a:rPr lang="ru-RU" sz="2000" dirty="0" smtClean="0"/>
              <a:t>игры – забавы,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гры – соревнования,</a:t>
            </a:r>
          </a:p>
          <a:p>
            <a:r>
              <a:rPr lang="ru-RU" sz="2000" dirty="0" smtClean="0"/>
              <a:t>эстафеты,</a:t>
            </a:r>
          </a:p>
          <a:p>
            <a:r>
              <a:rPr lang="ru-RU" sz="2000" dirty="0"/>
              <a:t>н</a:t>
            </a:r>
            <a:r>
              <a:rPr lang="ru-RU" sz="2000" dirty="0" smtClean="0"/>
              <a:t>ародные игры,</a:t>
            </a:r>
          </a:p>
          <a:p>
            <a:r>
              <a:rPr lang="ru-RU" sz="2000" dirty="0"/>
              <a:t>бессюжетные народные игры с предметами</a:t>
            </a:r>
            <a:r>
              <a:rPr lang="ru-RU" sz="2000" dirty="0" smtClean="0"/>
              <a:t>,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 элементами </a:t>
            </a:r>
            <a:r>
              <a:rPr lang="ru-RU" sz="2000" dirty="0"/>
              <a:t>спортивных </a:t>
            </a:r>
            <a:r>
              <a:rPr lang="ru-RU" sz="2000" dirty="0" smtClean="0"/>
              <a:t>игр,</a:t>
            </a:r>
          </a:p>
          <a:p>
            <a:r>
              <a:rPr lang="ru-RU" sz="2000" dirty="0"/>
              <a:t>б</a:t>
            </a:r>
            <a:r>
              <a:rPr lang="ru-RU" sz="2000" dirty="0" smtClean="0"/>
              <a:t>ольшей, средней, малой подвижности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8357484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668</Words>
  <Application>Microsoft Office PowerPoint</Application>
  <PresentationFormat>Широкоэкранный</PresentationFormat>
  <Paragraphs>87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         «Организация и    проведение прогулки в ДОУ»</vt:lpstr>
      <vt:lpstr>Структура прогулки</vt:lpstr>
      <vt:lpstr>Последовательность компонентов прогулки варьируется в зависимости от:  </vt:lpstr>
      <vt:lpstr> Последовательность наблюдения : </vt:lpstr>
      <vt:lpstr>Формы организации трудовой деятельности детей: </vt:lpstr>
      <vt:lpstr>Индивидуальная работа. </vt:lpstr>
      <vt:lpstr>Самостоятельная деятельность детей. </vt:lpstr>
      <vt:lpstr>Самостоятельная деятельность детей.</vt:lpstr>
      <vt:lpstr>Подвижные игры</vt:lpstr>
      <vt:lpstr>Подвижные игры </vt:lpstr>
      <vt:lpstr>Варианты выносного материала: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Аня</cp:lastModifiedBy>
  <cp:revision>10</cp:revision>
  <dcterms:created xsi:type="dcterms:W3CDTF">2020-02-11T17:35:31Z</dcterms:created>
  <dcterms:modified xsi:type="dcterms:W3CDTF">2020-02-12T15:51:00Z</dcterms:modified>
</cp:coreProperties>
</file>